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7" r:id="rId2"/>
  </p:sldIdLst>
  <p:sldSz cx="42803763" cy="3027521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3FEFF"/>
    <a:srgbClr val="76D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8633"/>
    <p:restoredTop sz="96296"/>
  </p:normalViewPr>
  <p:slideViewPr>
    <p:cSldViewPr snapToGrid="0" snapToObjects="1">
      <p:cViewPr varScale="1">
        <p:scale>
          <a:sx n="28" d="100"/>
          <a:sy n="28" d="100"/>
        </p:scale>
        <p:origin x="199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7.jp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7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C8B56B6-8B99-B948-85D2-C8C4DF1822E6}" type="doc">
      <dgm:prSet loTypeId="urn:microsoft.com/office/officeart/2005/8/layout/radial2" loCatId="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de-DE"/>
        </a:p>
      </dgm:t>
    </dgm:pt>
    <dgm:pt modelId="{264643E4-CF75-9647-B3F9-CFF1DAE0B6DA}">
      <dgm:prSet phldrT="[Text]"/>
      <dgm:spPr/>
      <dgm:t>
        <a:bodyPr/>
        <a:lstStyle/>
        <a:p>
          <a:r>
            <a:rPr lang="de-DE" dirty="0"/>
            <a:t>ökonomische Risiken</a:t>
          </a:r>
        </a:p>
      </dgm:t>
    </dgm:pt>
    <dgm:pt modelId="{CA258309-00F4-E445-BEF0-2BA7813BFE26}" type="parTrans" cxnId="{1FAE2426-4E0C-3F41-8812-7770C4998D59}">
      <dgm:prSet/>
      <dgm:spPr/>
      <dgm:t>
        <a:bodyPr/>
        <a:lstStyle/>
        <a:p>
          <a:endParaRPr lang="de-DE"/>
        </a:p>
      </dgm:t>
    </dgm:pt>
    <dgm:pt modelId="{D72963E8-A5D0-964E-8727-DB88AEB3F32A}" type="sibTrans" cxnId="{1FAE2426-4E0C-3F41-8812-7770C4998D59}">
      <dgm:prSet/>
      <dgm:spPr/>
      <dgm:t>
        <a:bodyPr/>
        <a:lstStyle/>
        <a:p>
          <a:endParaRPr lang="de-DE"/>
        </a:p>
      </dgm:t>
    </dgm:pt>
    <dgm:pt modelId="{A167DD7D-5153-6441-86A4-7794833F0DD0}">
      <dgm:prSet phldrT="[Text]" custT="1"/>
      <dgm:spPr/>
      <dgm:t>
        <a:bodyPr/>
        <a:lstStyle/>
        <a:p>
          <a:r>
            <a:rPr lang="de-DE" sz="3000" dirty="0">
              <a:solidFill>
                <a:srgbClr val="002060"/>
              </a:solidFill>
            </a:rPr>
            <a:t>Sachschäden</a:t>
          </a:r>
        </a:p>
      </dgm:t>
    </dgm:pt>
    <dgm:pt modelId="{BC8377B5-8EB2-B145-AF5B-680DFFCAD66A}" type="parTrans" cxnId="{3FD9A165-A0FC-CA49-8198-E4DE7D37633C}">
      <dgm:prSet/>
      <dgm:spPr/>
      <dgm:t>
        <a:bodyPr/>
        <a:lstStyle/>
        <a:p>
          <a:endParaRPr lang="de-DE"/>
        </a:p>
      </dgm:t>
    </dgm:pt>
    <dgm:pt modelId="{9C4F7CB9-F961-4440-9590-75B2D73A8D4A}" type="sibTrans" cxnId="{3FD9A165-A0FC-CA49-8198-E4DE7D37633C}">
      <dgm:prSet/>
      <dgm:spPr/>
      <dgm:t>
        <a:bodyPr/>
        <a:lstStyle/>
        <a:p>
          <a:endParaRPr lang="de-DE"/>
        </a:p>
      </dgm:t>
    </dgm:pt>
    <dgm:pt modelId="{59551A4F-5CA6-754B-A5BC-B3D3F5FE4DB9}">
      <dgm:prSet phldrT="[Text]" custT="1"/>
      <dgm:spPr/>
      <dgm:t>
        <a:bodyPr/>
        <a:lstStyle/>
        <a:p>
          <a:r>
            <a:rPr lang="de-DE" sz="3000" dirty="0">
              <a:solidFill>
                <a:srgbClr val="002060"/>
              </a:solidFill>
            </a:rPr>
            <a:t>ausbleibende Einnahmen (Tourismus &amp; Immobiliensteuer) </a:t>
          </a:r>
          <a:r>
            <a:rPr lang="de-DE" sz="2400" dirty="0">
              <a:solidFill>
                <a:srgbClr val="002060"/>
              </a:solidFill>
            </a:rPr>
            <a:t>[6]</a:t>
          </a:r>
          <a:r>
            <a:rPr lang="de-DE" sz="3000" dirty="0">
              <a:solidFill>
                <a:srgbClr val="002060"/>
              </a:solidFill>
            </a:rPr>
            <a:t> </a:t>
          </a:r>
        </a:p>
      </dgm:t>
    </dgm:pt>
    <dgm:pt modelId="{31097278-5214-8A4C-9CCC-4D4EFBDF4089}" type="parTrans" cxnId="{BE35268B-33B2-AF4C-9680-8B92002AF695}">
      <dgm:prSet/>
      <dgm:spPr/>
      <dgm:t>
        <a:bodyPr/>
        <a:lstStyle/>
        <a:p>
          <a:endParaRPr lang="de-DE"/>
        </a:p>
      </dgm:t>
    </dgm:pt>
    <dgm:pt modelId="{99BDE3F8-04F0-B248-99D5-386647734FD1}" type="sibTrans" cxnId="{BE35268B-33B2-AF4C-9680-8B92002AF695}">
      <dgm:prSet/>
      <dgm:spPr/>
      <dgm:t>
        <a:bodyPr/>
        <a:lstStyle/>
        <a:p>
          <a:endParaRPr lang="de-DE"/>
        </a:p>
      </dgm:t>
    </dgm:pt>
    <dgm:pt modelId="{4E02514C-A392-3345-9224-B8354DDF1ABA}">
      <dgm:prSet phldrT="[Text]"/>
      <dgm:spPr/>
      <dgm:t>
        <a:bodyPr/>
        <a:lstStyle/>
        <a:p>
          <a:r>
            <a:rPr lang="de-DE" dirty="0"/>
            <a:t>soziale Risiken</a:t>
          </a:r>
        </a:p>
      </dgm:t>
    </dgm:pt>
    <dgm:pt modelId="{C99E971B-1F1D-984A-A25B-994A14517938}" type="parTrans" cxnId="{51679EF2-E596-ED47-8407-276B248AE384}">
      <dgm:prSet/>
      <dgm:spPr/>
      <dgm:t>
        <a:bodyPr/>
        <a:lstStyle/>
        <a:p>
          <a:endParaRPr lang="de-DE"/>
        </a:p>
      </dgm:t>
    </dgm:pt>
    <dgm:pt modelId="{3E2620DD-CD64-CF44-9964-DC54056AC6B8}" type="sibTrans" cxnId="{51679EF2-E596-ED47-8407-276B248AE384}">
      <dgm:prSet/>
      <dgm:spPr/>
      <dgm:t>
        <a:bodyPr/>
        <a:lstStyle/>
        <a:p>
          <a:endParaRPr lang="de-DE"/>
        </a:p>
      </dgm:t>
    </dgm:pt>
    <dgm:pt modelId="{A2E4F806-D6DA-6D4D-AD12-DF501316414C}">
      <dgm:prSet phldrT="[Text]" custT="1"/>
      <dgm:spPr/>
      <dgm:t>
        <a:bodyPr/>
        <a:lstStyle/>
        <a:p>
          <a:r>
            <a:rPr lang="de-DE" sz="3000" dirty="0">
              <a:solidFill>
                <a:srgbClr val="002060"/>
              </a:solidFill>
            </a:rPr>
            <a:t>steigende Anzahl betroffener Personen</a:t>
          </a:r>
        </a:p>
      </dgm:t>
    </dgm:pt>
    <dgm:pt modelId="{0028B3C5-971E-8A43-AE79-9F951073F01C}" type="parTrans" cxnId="{EF708B3F-A3E0-7D4C-AC5E-A8F412D86D2B}">
      <dgm:prSet/>
      <dgm:spPr/>
      <dgm:t>
        <a:bodyPr/>
        <a:lstStyle/>
        <a:p>
          <a:endParaRPr lang="de-DE"/>
        </a:p>
      </dgm:t>
    </dgm:pt>
    <dgm:pt modelId="{46B53374-5750-5E41-B088-40911E24CAD7}" type="sibTrans" cxnId="{EF708B3F-A3E0-7D4C-AC5E-A8F412D86D2B}">
      <dgm:prSet/>
      <dgm:spPr/>
      <dgm:t>
        <a:bodyPr/>
        <a:lstStyle/>
        <a:p>
          <a:endParaRPr lang="de-DE"/>
        </a:p>
      </dgm:t>
    </dgm:pt>
    <dgm:pt modelId="{2CCB699B-968C-FB43-B133-08CB7155529C}">
      <dgm:prSet phldrT="[Text]"/>
      <dgm:spPr/>
      <dgm:t>
        <a:bodyPr/>
        <a:lstStyle/>
        <a:p>
          <a:r>
            <a:rPr lang="de-DE" dirty="0"/>
            <a:t>ökologische Risiken</a:t>
          </a:r>
        </a:p>
      </dgm:t>
    </dgm:pt>
    <dgm:pt modelId="{7EFE5354-9198-6740-80F8-B975D70A8ED1}" type="parTrans" cxnId="{88BBB3F3-AE62-CD4C-8B5A-9361931DE537}">
      <dgm:prSet/>
      <dgm:spPr/>
      <dgm:t>
        <a:bodyPr/>
        <a:lstStyle/>
        <a:p>
          <a:endParaRPr lang="de-DE"/>
        </a:p>
      </dgm:t>
    </dgm:pt>
    <dgm:pt modelId="{B55FB1D2-FA2E-704E-B48A-1C92BC4CFB4B}" type="sibTrans" cxnId="{88BBB3F3-AE62-CD4C-8B5A-9361931DE537}">
      <dgm:prSet/>
      <dgm:spPr/>
      <dgm:t>
        <a:bodyPr/>
        <a:lstStyle/>
        <a:p>
          <a:endParaRPr lang="de-DE"/>
        </a:p>
      </dgm:t>
    </dgm:pt>
    <dgm:pt modelId="{6BC6C13A-F29E-A149-9D3E-404B53CD36EC}">
      <dgm:prSet phldrT="[Text]" custT="1"/>
      <dgm:spPr/>
      <dgm:t>
        <a:bodyPr/>
        <a:lstStyle/>
        <a:p>
          <a:r>
            <a:rPr lang="de-DE" sz="3000" dirty="0">
              <a:solidFill>
                <a:srgbClr val="002060"/>
              </a:solidFill>
            </a:rPr>
            <a:t>Salzwasserintrusion in </a:t>
          </a:r>
          <a:r>
            <a:rPr lang="de-DE" sz="3000" dirty="0" err="1">
              <a:solidFill>
                <a:srgbClr val="002060"/>
              </a:solidFill>
            </a:rPr>
            <a:t>Biscayne</a:t>
          </a:r>
          <a:r>
            <a:rPr lang="de-DE" sz="3000" dirty="0">
              <a:solidFill>
                <a:srgbClr val="002060"/>
              </a:solidFill>
            </a:rPr>
            <a:t> </a:t>
          </a:r>
          <a:r>
            <a:rPr lang="de-DE" sz="3000" dirty="0" err="1">
              <a:solidFill>
                <a:srgbClr val="002060"/>
              </a:solidFill>
            </a:rPr>
            <a:t>Aquifer</a:t>
          </a:r>
          <a:r>
            <a:rPr lang="de-DE" sz="3000" dirty="0">
              <a:solidFill>
                <a:srgbClr val="002060"/>
              </a:solidFill>
            </a:rPr>
            <a:t> </a:t>
          </a:r>
          <a:r>
            <a:rPr lang="de-DE" sz="2400" dirty="0">
              <a:solidFill>
                <a:srgbClr val="002060"/>
              </a:solidFill>
            </a:rPr>
            <a:t>[6]</a:t>
          </a:r>
          <a:endParaRPr lang="de-DE" sz="3000" dirty="0">
            <a:solidFill>
              <a:srgbClr val="002060"/>
            </a:solidFill>
          </a:endParaRPr>
        </a:p>
      </dgm:t>
    </dgm:pt>
    <dgm:pt modelId="{7A60E22E-594D-DA44-8DB8-EBAB7536E547}" type="parTrans" cxnId="{93846083-6635-FE4F-AE55-8171686ABF25}">
      <dgm:prSet/>
      <dgm:spPr/>
      <dgm:t>
        <a:bodyPr/>
        <a:lstStyle/>
        <a:p>
          <a:endParaRPr lang="de-DE"/>
        </a:p>
      </dgm:t>
    </dgm:pt>
    <dgm:pt modelId="{5AE5C2F6-E791-714F-9C6D-B3DD16E46134}" type="sibTrans" cxnId="{93846083-6635-FE4F-AE55-8171686ABF25}">
      <dgm:prSet/>
      <dgm:spPr/>
      <dgm:t>
        <a:bodyPr/>
        <a:lstStyle/>
        <a:p>
          <a:endParaRPr lang="de-DE"/>
        </a:p>
      </dgm:t>
    </dgm:pt>
    <dgm:pt modelId="{CE674C07-93BC-584A-9543-3487EF3AF223}">
      <dgm:prSet phldrT="[Text]" custT="1"/>
      <dgm:spPr/>
      <dgm:t>
        <a:bodyPr/>
        <a:lstStyle/>
        <a:p>
          <a:r>
            <a:rPr lang="de-DE" sz="3000" dirty="0">
              <a:solidFill>
                <a:srgbClr val="002060"/>
              </a:solidFill>
            </a:rPr>
            <a:t>Zerstörung der Küste</a:t>
          </a:r>
        </a:p>
      </dgm:t>
    </dgm:pt>
    <dgm:pt modelId="{B9E57150-982B-8941-92AC-86C11DF57668}" type="parTrans" cxnId="{6ED3FF0F-4852-664D-B0C3-9DE0C58E1A82}">
      <dgm:prSet/>
      <dgm:spPr/>
      <dgm:t>
        <a:bodyPr/>
        <a:lstStyle/>
        <a:p>
          <a:endParaRPr lang="de-DE"/>
        </a:p>
      </dgm:t>
    </dgm:pt>
    <dgm:pt modelId="{5CE22323-C60F-7C42-97A7-717DF4804667}" type="sibTrans" cxnId="{6ED3FF0F-4852-664D-B0C3-9DE0C58E1A82}">
      <dgm:prSet/>
      <dgm:spPr/>
      <dgm:t>
        <a:bodyPr/>
        <a:lstStyle/>
        <a:p>
          <a:endParaRPr lang="de-DE"/>
        </a:p>
      </dgm:t>
    </dgm:pt>
    <dgm:pt modelId="{A0374DBB-E283-D441-9C61-C1F4349F2114}">
      <dgm:prSet phldrT="[Text]" custT="1"/>
      <dgm:spPr/>
      <dgm:t>
        <a:bodyPr/>
        <a:lstStyle/>
        <a:p>
          <a:r>
            <a:rPr lang="de-DE" sz="3000" b="1" i="1" dirty="0" err="1">
              <a:solidFill>
                <a:srgbClr val="002060"/>
              </a:solidFill>
            </a:rPr>
            <a:t>Climate</a:t>
          </a:r>
          <a:r>
            <a:rPr lang="de-DE" sz="3000" b="1" i="1" dirty="0">
              <a:solidFill>
                <a:srgbClr val="002060"/>
              </a:solidFill>
            </a:rPr>
            <a:t> </a:t>
          </a:r>
          <a:r>
            <a:rPr lang="de-DE" sz="3000" b="1" i="1" dirty="0" err="1">
              <a:solidFill>
                <a:srgbClr val="002060"/>
              </a:solidFill>
            </a:rPr>
            <a:t>Gentrification</a:t>
          </a:r>
          <a:r>
            <a:rPr lang="de-DE" sz="3000" b="1" i="1" dirty="0">
              <a:solidFill>
                <a:srgbClr val="002060"/>
              </a:solidFill>
            </a:rPr>
            <a:t> </a:t>
          </a:r>
        </a:p>
      </dgm:t>
    </dgm:pt>
    <dgm:pt modelId="{AA39C409-7401-DF46-8594-FE75A2376C12}" type="parTrans" cxnId="{3433D3D9-F21F-274A-B343-AD5A43159D7B}">
      <dgm:prSet/>
      <dgm:spPr/>
      <dgm:t>
        <a:bodyPr/>
        <a:lstStyle/>
        <a:p>
          <a:endParaRPr lang="de-DE"/>
        </a:p>
      </dgm:t>
    </dgm:pt>
    <dgm:pt modelId="{6586893C-46E5-7B4A-942D-BAF21F4471A6}" type="sibTrans" cxnId="{3433D3D9-F21F-274A-B343-AD5A43159D7B}">
      <dgm:prSet/>
      <dgm:spPr/>
      <dgm:t>
        <a:bodyPr/>
        <a:lstStyle/>
        <a:p>
          <a:endParaRPr lang="de-DE"/>
        </a:p>
      </dgm:t>
    </dgm:pt>
    <dgm:pt modelId="{8A680C70-7194-2444-A7E4-0894F99A56C0}">
      <dgm:prSet phldrT="[Text]" custT="1"/>
      <dgm:spPr/>
      <dgm:t>
        <a:bodyPr/>
        <a:lstStyle/>
        <a:p>
          <a:pPr>
            <a:buNone/>
          </a:pPr>
          <a:r>
            <a:rPr lang="de-DE" sz="1800" i="0" dirty="0">
              <a:solidFill>
                <a:srgbClr val="002060"/>
              </a:solidFill>
            </a:rPr>
            <a:t> </a:t>
          </a:r>
          <a:r>
            <a:rPr lang="de-DE" sz="2400" i="0" dirty="0">
              <a:solidFill>
                <a:srgbClr val="002060"/>
              </a:solidFill>
            </a:rPr>
            <a:t> 					[3]</a:t>
          </a:r>
          <a:endParaRPr lang="de-DE" sz="1800" i="0" dirty="0">
            <a:solidFill>
              <a:srgbClr val="002060"/>
            </a:solidFill>
          </a:endParaRPr>
        </a:p>
      </dgm:t>
    </dgm:pt>
    <dgm:pt modelId="{17C7D26C-A944-464E-A24B-DCED4F57DF6E}" type="parTrans" cxnId="{C1A93580-D30C-7145-90AF-7868FC9878F1}">
      <dgm:prSet/>
      <dgm:spPr/>
      <dgm:t>
        <a:bodyPr/>
        <a:lstStyle/>
        <a:p>
          <a:endParaRPr lang="de-DE"/>
        </a:p>
      </dgm:t>
    </dgm:pt>
    <dgm:pt modelId="{CC5BA7DD-237B-A94A-9B3B-64F165938319}" type="sibTrans" cxnId="{C1A93580-D30C-7145-90AF-7868FC9878F1}">
      <dgm:prSet/>
      <dgm:spPr/>
      <dgm:t>
        <a:bodyPr/>
        <a:lstStyle/>
        <a:p>
          <a:endParaRPr lang="de-DE"/>
        </a:p>
      </dgm:t>
    </dgm:pt>
    <dgm:pt modelId="{BB00DD34-A206-F345-B367-CAB22B04B2DA}">
      <dgm:prSet phldrT="[Text]" custT="1"/>
      <dgm:spPr/>
      <dgm:t>
        <a:bodyPr/>
        <a:lstStyle/>
        <a:p>
          <a:r>
            <a:rPr lang="de-DE" sz="3000" dirty="0">
              <a:solidFill>
                <a:srgbClr val="002060"/>
              </a:solidFill>
            </a:rPr>
            <a:t>Projekt zur </a:t>
          </a:r>
          <a:r>
            <a:rPr lang="de-DE" sz="3000" b="1" dirty="0">
              <a:solidFill>
                <a:srgbClr val="002060"/>
              </a:solidFill>
            </a:rPr>
            <a:t>Widerherstellung der </a:t>
          </a:r>
          <a:r>
            <a:rPr lang="de-DE" sz="3000" b="1" dirty="0" err="1">
              <a:solidFill>
                <a:srgbClr val="002060"/>
              </a:solidFill>
            </a:rPr>
            <a:t>Everglades</a:t>
          </a:r>
          <a:endParaRPr lang="de-DE" sz="3000" b="1" dirty="0">
            <a:solidFill>
              <a:srgbClr val="002060"/>
            </a:solidFill>
          </a:endParaRPr>
        </a:p>
      </dgm:t>
    </dgm:pt>
    <dgm:pt modelId="{4E2B4426-3F8E-B54B-9F42-1F65458F0578}" type="sibTrans" cxnId="{E7D78A00-4765-F142-8CF9-AC3941FCD898}">
      <dgm:prSet/>
      <dgm:spPr/>
      <dgm:t>
        <a:bodyPr/>
        <a:lstStyle/>
        <a:p>
          <a:endParaRPr lang="de-DE"/>
        </a:p>
      </dgm:t>
    </dgm:pt>
    <dgm:pt modelId="{04A2EBAC-5BDD-F84C-8AF3-620345F065C2}" type="parTrans" cxnId="{E7D78A00-4765-F142-8CF9-AC3941FCD898}">
      <dgm:prSet/>
      <dgm:spPr/>
      <dgm:t>
        <a:bodyPr/>
        <a:lstStyle/>
        <a:p>
          <a:endParaRPr lang="de-DE"/>
        </a:p>
      </dgm:t>
    </dgm:pt>
    <dgm:pt modelId="{4DCCC714-EDFE-424C-AADB-373132A84C62}" type="pres">
      <dgm:prSet presAssocID="{3C8B56B6-8B99-B948-85D2-C8C4DF1822E6}" presName="composite" presStyleCnt="0">
        <dgm:presLayoutVars>
          <dgm:chMax val="5"/>
          <dgm:dir/>
          <dgm:animLvl val="ctr"/>
          <dgm:resizeHandles val="exact"/>
        </dgm:presLayoutVars>
      </dgm:prSet>
      <dgm:spPr/>
    </dgm:pt>
    <dgm:pt modelId="{B14A53AA-2B85-7B40-BD2E-2A08C6EF63B9}" type="pres">
      <dgm:prSet presAssocID="{3C8B56B6-8B99-B948-85D2-C8C4DF1822E6}" presName="cycle" presStyleCnt="0"/>
      <dgm:spPr/>
    </dgm:pt>
    <dgm:pt modelId="{73DB6129-322E-9C43-8BD8-E4F72F6C5CE9}" type="pres">
      <dgm:prSet presAssocID="{3C8B56B6-8B99-B948-85D2-C8C4DF1822E6}" presName="centerShape" presStyleCnt="0"/>
      <dgm:spPr/>
    </dgm:pt>
    <dgm:pt modelId="{78A4380E-4208-5E4F-8546-60282732E3A7}" type="pres">
      <dgm:prSet presAssocID="{3C8B56B6-8B99-B948-85D2-C8C4DF1822E6}" presName="connSite" presStyleLbl="node1" presStyleIdx="0" presStyleCnt="4"/>
      <dgm:spPr/>
    </dgm:pt>
    <dgm:pt modelId="{95382B6A-3EFF-2443-8CCA-5078C9406D3A}" type="pres">
      <dgm:prSet presAssocID="{3C8B56B6-8B99-B948-85D2-C8C4DF1822E6}" presName="visible" presStyleLbl="node1" presStyleIdx="0" presStyleCnt="4" custLinFactNeighborX="1341" custLinFactNeighborY="719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</dgm:spPr>
    </dgm:pt>
    <dgm:pt modelId="{4C12AE73-6773-F047-8CD3-1081CF167151}" type="pres">
      <dgm:prSet presAssocID="{CA258309-00F4-E445-BEF0-2BA7813BFE26}" presName="Name25" presStyleLbl="parChTrans1D1" presStyleIdx="0" presStyleCnt="3"/>
      <dgm:spPr/>
    </dgm:pt>
    <dgm:pt modelId="{C2CD1A1B-A315-0B47-B193-EA5B6257E403}" type="pres">
      <dgm:prSet presAssocID="{264643E4-CF75-9647-B3F9-CFF1DAE0B6DA}" presName="node" presStyleCnt="0"/>
      <dgm:spPr/>
    </dgm:pt>
    <dgm:pt modelId="{456761F0-0CBA-6B45-966D-A3A22D2F0541}" type="pres">
      <dgm:prSet presAssocID="{264643E4-CF75-9647-B3F9-CFF1DAE0B6DA}" presName="parentNode" presStyleLbl="node1" presStyleIdx="1" presStyleCnt="4" custScaleX="99929" custLinFactNeighborX="-7051" custLinFactNeighborY="-11473">
        <dgm:presLayoutVars>
          <dgm:chMax val="1"/>
          <dgm:bulletEnabled val="1"/>
        </dgm:presLayoutVars>
      </dgm:prSet>
      <dgm:spPr/>
    </dgm:pt>
    <dgm:pt modelId="{1B997C59-472D-524D-B73C-BC72B10D772B}" type="pres">
      <dgm:prSet presAssocID="{264643E4-CF75-9647-B3F9-CFF1DAE0B6DA}" presName="childNode" presStyleLbl="revTx" presStyleIdx="0" presStyleCnt="3">
        <dgm:presLayoutVars>
          <dgm:bulletEnabled val="1"/>
        </dgm:presLayoutVars>
      </dgm:prSet>
      <dgm:spPr/>
    </dgm:pt>
    <dgm:pt modelId="{08850BFC-6FED-8548-A5EA-EABD8B821E07}" type="pres">
      <dgm:prSet presAssocID="{C99E971B-1F1D-984A-A25B-994A14517938}" presName="Name25" presStyleLbl="parChTrans1D1" presStyleIdx="1" presStyleCnt="3"/>
      <dgm:spPr/>
    </dgm:pt>
    <dgm:pt modelId="{8DFFBC82-2F08-6E4C-8B69-E78EADA0C1F6}" type="pres">
      <dgm:prSet presAssocID="{4E02514C-A392-3345-9224-B8354DDF1ABA}" presName="node" presStyleCnt="0"/>
      <dgm:spPr/>
    </dgm:pt>
    <dgm:pt modelId="{23334436-C13D-374D-BE97-A37CF205D184}" type="pres">
      <dgm:prSet presAssocID="{4E02514C-A392-3345-9224-B8354DDF1ABA}" presName="parentNode" presStyleLbl="node1" presStyleIdx="2" presStyleCnt="4">
        <dgm:presLayoutVars>
          <dgm:chMax val="1"/>
          <dgm:bulletEnabled val="1"/>
        </dgm:presLayoutVars>
      </dgm:prSet>
      <dgm:spPr/>
    </dgm:pt>
    <dgm:pt modelId="{6A624C26-8DA6-A047-A3DF-4E7490A57967}" type="pres">
      <dgm:prSet presAssocID="{4E02514C-A392-3345-9224-B8354DDF1ABA}" presName="childNode" presStyleLbl="revTx" presStyleIdx="1" presStyleCnt="3">
        <dgm:presLayoutVars>
          <dgm:bulletEnabled val="1"/>
        </dgm:presLayoutVars>
      </dgm:prSet>
      <dgm:spPr/>
    </dgm:pt>
    <dgm:pt modelId="{E7C60E10-44CE-A84E-818C-21BBE044727A}" type="pres">
      <dgm:prSet presAssocID="{7EFE5354-9198-6740-80F8-B975D70A8ED1}" presName="Name25" presStyleLbl="parChTrans1D1" presStyleIdx="2" presStyleCnt="3"/>
      <dgm:spPr/>
    </dgm:pt>
    <dgm:pt modelId="{F4281E78-973F-1548-B85B-D64FB4FCF847}" type="pres">
      <dgm:prSet presAssocID="{2CCB699B-968C-FB43-B133-08CB7155529C}" presName="node" presStyleCnt="0"/>
      <dgm:spPr/>
    </dgm:pt>
    <dgm:pt modelId="{8AC0ACED-4ACA-BD41-9464-985DD547D78C}" type="pres">
      <dgm:prSet presAssocID="{2CCB699B-968C-FB43-B133-08CB7155529C}" presName="parentNode" presStyleLbl="node1" presStyleIdx="3" presStyleCnt="4" custLinFactNeighborX="-8103" custLinFactNeighborY="36860">
        <dgm:presLayoutVars>
          <dgm:chMax val="1"/>
          <dgm:bulletEnabled val="1"/>
        </dgm:presLayoutVars>
      </dgm:prSet>
      <dgm:spPr/>
    </dgm:pt>
    <dgm:pt modelId="{55674C24-223F-854E-866C-73297C5B2BFB}" type="pres">
      <dgm:prSet presAssocID="{2CCB699B-968C-FB43-B133-08CB7155529C}" presName="childNode" presStyleLbl="revTx" presStyleIdx="2" presStyleCnt="3">
        <dgm:presLayoutVars>
          <dgm:bulletEnabled val="1"/>
        </dgm:presLayoutVars>
      </dgm:prSet>
      <dgm:spPr/>
    </dgm:pt>
  </dgm:ptLst>
  <dgm:cxnLst>
    <dgm:cxn modelId="{E7D78A00-4765-F142-8CF9-AC3941FCD898}" srcId="{2CCB699B-968C-FB43-B133-08CB7155529C}" destId="{BB00DD34-A206-F345-B367-CAB22B04B2DA}" srcOrd="1" destOrd="0" parTransId="{04A2EBAC-5BDD-F84C-8AF3-620345F065C2}" sibTransId="{4E2B4426-3F8E-B54B-9F42-1F65458F0578}"/>
    <dgm:cxn modelId="{6ED3FF0F-4852-664D-B0C3-9DE0C58E1A82}" srcId="{2CCB699B-968C-FB43-B133-08CB7155529C}" destId="{CE674C07-93BC-584A-9543-3487EF3AF223}" srcOrd="2" destOrd="0" parTransId="{B9E57150-982B-8941-92AC-86C11DF57668}" sibTransId="{5CE22323-C60F-7C42-97A7-717DF4804667}"/>
    <dgm:cxn modelId="{2A568D24-3AD1-FD46-9EE7-2573D45BDFB8}" type="presOf" srcId="{C99E971B-1F1D-984A-A25B-994A14517938}" destId="{08850BFC-6FED-8548-A5EA-EABD8B821E07}" srcOrd="0" destOrd="0" presId="urn:microsoft.com/office/officeart/2005/8/layout/radial2"/>
    <dgm:cxn modelId="{1FAE2426-4E0C-3F41-8812-7770C4998D59}" srcId="{3C8B56B6-8B99-B948-85D2-C8C4DF1822E6}" destId="{264643E4-CF75-9647-B3F9-CFF1DAE0B6DA}" srcOrd="0" destOrd="0" parTransId="{CA258309-00F4-E445-BEF0-2BA7813BFE26}" sibTransId="{D72963E8-A5D0-964E-8727-DB88AEB3F32A}"/>
    <dgm:cxn modelId="{699ED22A-DA86-664A-9E39-0E0A9691BA40}" type="presOf" srcId="{8A680C70-7194-2444-A7E4-0894F99A56C0}" destId="{6A624C26-8DA6-A047-A3DF-4E7490A57967}" srcOrd="0" destOrd="2" presId="urn:microsoft.com/office/officeart/2005/8/layout/radial2"/>
    <dgm:cxn modelId="{9BE8F52C-70F5-7549-ADFE-E82995487875}" type="presOf" srcId="{A167DD7D-5153-6441-86A4-7794833F0DD0}" destId="{1B997C59-472D-524D-B73C-BC72B10D772B}" srcOrd="0" destOrd="0" presId="urn:microsoft.com/office/officeart/2005/8/layout/radial2"/>
    <dgm:cxn modelId="{5FE3A631-5400-3843-8DDB-9AA2053C68CB}" type="presOf" srcId="{264643E4-CF75-9647-B3F9-CFF1DAE0B6DA}" destId="{456761F0-0CBA-6B45-966D-A3A22D2F0541}" srcOrd="0" destOrd="0" presId="urn:microsoft.com/office/officeart/2005/8/layout/radial2"/>
    <dgm:cxn modelId="{EF708B3F-A3E0-7D4C-AC5E-A8F412D86D2B}" srcId="{4E02514C-A392-3345-9224-B8354DDF1ABA}" destId="{A2E4F806-D6DA-6D4D-AD12-DF501316414C}" srcOrd="0" destOrd="0" parTransId="{0028B3C5-971E-8A43-AE79-9F951073F01C}" sibTransId="{46B53374-5750-5E41-B088-40911E24CAD7}"/>
    <dgm:cxn modelId="{40A9C452-9826-AA4B-B0B8-4733650AEE59}" type="presOf" srcId="{3C8B56B6-8B99-B948-85D2-C8C4DF1822E6}" destId="{4DCCC714-EDFE-424C-AADB-373132A84C62}" srcOrd="0" destOrd="0" presId="urn:microsoft.com/office/officeart/2005/8/layout/radial2"/>
    <dgm:cxn modelId="{3FD9A165-A0FC-CA49-8198-E4DE7D37633C}" srcId="{264643E4-CF75-9647-B3F9-CFF1DAE0B6DA}" destId="{A167DD7D-5153-6441-86A4-7794833F0DD0}" srcOrd="0" destOrd="0" parTransId="{BC8377B5-8EB2-B145-AF5B-680DFFCAD66A}" sibTransId="{9C4F7CB9-F961-4440-9590-75B2D73A8D4A}"/>
    <dgm:cxn modelId="{319E6376-47D3-A646-BA49-0734CF47601B}" type="presOf" srcId="{4E02514C-A392-3345-9224-B8354DDF1ABA}" destId="{23334436-C13D-374D-BE97-A37CF205D184}" srcOrd="0" destOrd="0" presId="urn:microsoft.com/office/officeart/2005/8/layout/radial2"/>
    <dgm:cxn modelId="{C1A93580-D30C-7145-90AF-7868FC9878F1}" srcId="{A0374DBB-E283-D441-9C61-C1F4349F2114}" destId="{8A680C70-7194-2444-A7E4-0894F99A56C0}" srcOrd="0" destOrd="0" parTransId="{17C7D26C-A944-464E-A24B-DCED4F57DF6E}" sibTransId="{CC5BA7DD-237B-A94A-9B3B-64F165938319}"/>
    <dgm:cxn modelId="{93846083-6635-FE4F-AE55-8171686ABF25}" srcId="{2CCB699B-968C-FB43-B133-08CB7155529C}" destId="{6BC6C13A-F29E-A149-9D3E-404B53CD36EC}" srcOrd="0" destOrd="0" parTransId="{7A60E22E-594D-DA44-8DB8-EBAB7536E547}" sibTransId="{5AE5C2F6-E791-714F-9C6D-B3DD16E46134}"/>
    <dgm:cxn modelId="{3040B685-D47B-1F4A-81C1-6BFB36BD7D5D}" type="presOf" srcId="{2CCB699B-968C-FB43-B133-08CB7155529C}" destId="{8AC0ACED-4ACA-BD41-9464-985DD547D78C}" srcOrd="0" destOrd="0" presId="urn:microsoft.com/office/officeart/2005/8/layout/radial2"/>
    <dgm:cxn modelId="{4D4E0289-8204-8845-BE8A-2C63063F6C6B}" type="presOf" srcId="{7EFE5354-9198-6740-80F8-B975D70A8ED1}" destId="{E7C60E10-44CE-A84E-818C-21BBE044727A}" srcOrd="0" destOrd="0" presId="urn:microsoft.com/office/officeart/2005/8/layout/radial2"/>
    <dgm:cxn modelId="{BE35268B-33B2-AF4C-9680-8B92002AF695}" srcId="{264643E4-CF75-9647-B3F9-CFF1DAE0B6DA}" destId="{59551A4F-5CA6-754B-A5BC-B3D3F5FE4DB9}" srcOrd="1" destOrd="0" parTransId="{31097278-5214-8A4C-9CCC-4D4EFBDF4089}" sibTransId="{99BDE3F8-04F0-B248-99D5-386647734FD1}"/>
    <dgm:cxn modelId="{5B215691-5570-8B49-BB85-714D5AF7127A}" type="presOf" srcId="{CA258309-00F4-E445-BEF0-2BA7813BFE26}" destId="{4C12AE73-6773-F047-8CD3-1081CF167151}" srcOrd="0" destOrd="0" presId="urn:microsoft.com/office/officeart/2005/8/layout/radial2"/>
    <dgm:cxn modelId="{BF9D159C-B3FC-0940-B6B8-C9D9C21DA958}" type="presOf" srcId="{A2E4F806-D6DA-6D4D-AD12-DF501316414C}" destId="{6A624C26-8DA6-A047-A3DF-4E7490A57967}" srcOrd="0" destOrd="0" presId="urn:microsoft.com/office/officeart/2005/8/layout/radial2"/>
    <dgm:cxn modelId="{A2A721C1-8BE2-0440-B56E-DA526DD48D66}" type="presOf" srcId="{BB00DD34-A206-F345-B367-CAB22B04B2DA}" destId="{55674C24-223F-854E-866C-73297C5B2BFB}" srcOrd="0" destOrd="1" presId="urn:microsoft.com/office/officeart/2005/8/layout/radial2"/>
    <dgm:cxn modelId="{5A0D57C2-F99D-944E-8124-EDD7C4DFBCEB}" type="presOf" srcId="{CE674C07-93BC-584A-9543-3487EF3AF223}" destId="{55674C24-223F-854E-866C-73297C5B2BFB}" srcOrd="0" destOrd="2" presId="urn:microsoft.com/office/officeart/2005/8/layout/radial2"/>
    <dgm:cxn modelId="{A0D8D2C7-9E2D-C542-AE0D-47A039988CA5}" type="presOf" srcId="{59551A4F-5CA6-754B-A5BC-B3D3F5FE4DB9}" destId="{1B997C59-472D-524D-B73C-BC72B10D772B}" srcOrd="0" destOrd="1" presId="urn:microsoft.com/office/officeart/2005/8/layout/radial2"/>
    <dgm:cxn modelId="{4CCF66CA-DBA0-5A4B-BE9B-2652EEE998DB}" type="presOf" srcId="{6BC6C13A-F29E-A149-9D3E-404B53CD36EC}" destId="{55674C24-223F-854E-866C-73297C5B2BFB}" srcOrd="0" destOrd="0" presId="urn:microsoft.com/office/officeart/2005/8/layout/radial2"/>
    <dgm:cxn modelId="{3433D3D9-F21F-274A-B343-AD5A43159D7B}" srcId="{4E02514C-A392-3345-9224-B8354DDF1ABA}" destId="{A0374DBB-E283-D441-9C61-C1F4349F2114}" srcOrd="1" destOrd="0" parTransId="{AA39C409-7401-DF46-8594-FE75A2376C12}" sibTransId="{6586893C-46E5-7B4A-942D-BAF21F4471A6}"/>
    <dgm:cxn modelId="{51679EF2-E596-ED47-8407-276B248AE384}" srcId="{3C8B56B6-8B99-B948-85D2-C8C4DF1822E6}" destId="{4E02514C-A392-3345-9224-B8354DDF1ABA}" srcOrd="1" destOrd="0" parTransId="{C99E971B-1F1D-984A-A25B-994A14517938}" sibTransId="{3E2620DD-CD64-CF44-9964-DC54056AC6B8}"/>
    <dgm:cxn modelId="{88BBB3F3-AE62-CD4C-8B5A-9361931DE537}" srcId="{3C8B56B6-8B99-B948-85D2-C8C4DF1822E6}" destId="{2CCB699B-968C-FB43-B133-08CB7155529C}" srcOrd="2" destOrd="0" parTransId="{7EFE5354-9198-6740-80F8-B975D70A8ED1}" sibTransId="{B55FB1D2-FA2E-704E-B48A-1C92BC4CFB4B}"/>
    <dgm:cxn modelId="{BC5824FC-D1C0-F24D-B9BB-E695CD4B70F5}" type="presOf" srcId="{A0374DBB-E283-D441-9C61-C1F4349F2114}" destId="{6A624C26-8DA6-A047-A3DF-4E7490A57967}" srcOrd="0" destOrd="1" presId="urn:microsoft.com/office/officeart/2005/8/layout/radial2"/>
    <dgm:cxn modelId="{749DADAC-63DF-FC49-BE99-344372B3F350}" type="presParOf" srcId="{4DCCC714-EDFE-424C-AADB-373132A84C62}" destId="{B14A53AA-2B85-7B40-BD2E-2A08C6EF63B9}" srcOrd="0" destOrd="0" presId="urn:microsoft.com/office/officeart/2005/8/layout/radial2"/>
    <dgm:cxn modelId="{70583E76-D70B-1D40-A370-EF8B92875CB4}" type="presParOf" srcId="{B14A53AA-2B85-7B40-BD2E-2A08C6EF63B9}" destId="{73DB6129-322E-9C43-8BD8-E4F72F6C5CE9}" srcOrd="0" destOrd="0" presId="urn:microsoft.com/office/officeart/2005/8/layout/radial2"/>
    <dgm:cxn modelId="{B3A31F68-2A88-1B4D-B89C-A4E3790F06F4}" type="presParOf" srcId="{73DB6129-322E-9C43-8BD8-E4F72F6C5CE9}" destId="{78A4380E-4208-5E4F-8546-60282732E3A7}" srcOrd="0" destOrd="0" presId="urn:microsoft.com/office/officeart/2005/8/layout/radial2"/>
    <dgm:cxn modelId="{068106AF-1A44-4845-8672-2CB24F52F630}" type="presParOf" srcId="{73DB6129-322E-9C43-8BD8-E4F72F6C5CE9}" destId="{95382B6A-3EFF-2443-8CCA-5078C9406D3A}" srcOrd="1" destOrd="0" presId="urn:microsoft.com/office/officeart/2005/8/layout/radial2"/>
    <dgm:cxn modelId="{9FBD8816-34E8-7444-B800-845A9F46B962}" type="presParOf" srcId="{B14A53AA-2B85-7B40-BD2E-2A08C6EF63B9}" destId="{4C12AE73-6773-F047-8CD3-1081CF167151}" srcOrd="1" destOrd="0" presId="urn:microsoft.com/office/officeart/2005/8/layout/radial2"/>
    <dgm:cxn modelId="{56EA3E1F-CB21-BF42-A8B5-FD4D2F8631B5}" type="presParOf" srcId="{B14A53AA-2B85-7B40-BD2E-2A08C6EF63B9}" destId="{C2CD1A1B-A315-0B47-B193-EA5B6257E403}" srcOrd="2" destOrd="0" presId="urn:microsoft.com/office/officeart/2005/8/layout/radial2"/>
    <dgm:cxn modelId="{8428581A-C011-8240-874F-CEFEBE21954A}" type="presParOf" srcId="{C2CD1A1B-A315-0B47-B193-EA5B6257E403}" destId="{456761F0-0CBA-6B45-966D-A3A22D2F0541}" srcOrd="0" destOrd="0" presId="urn:microsoft.com/office/officeart/2005/8/layout/radial2"/>
    <dgm:cxn modelId="{98F77AF8-4072-C744-A61F-CDE32D059D5A}" type="presParOf" srcId="{C2CD1A1B-A315-0B47-B193-EA5B6257E403}" destId="{1B997C59-472D-524D-B73C-BC72B10D772B}" srcOrd="1" destOrd="0" presId="urn:microsoft.com/office/officeart/2005/8/layout/radial2"/>
    <dgm:cxn modelId="{3C4F6289-C1EC-5D41-A1BB-F8245E062A2D}" type="presParOf" srcId="{B14A53AA-2B85-7B40-BD2E-2A08C6EF63B9}" destId="{08850BFC-6FED-8548-A5EA-EABD8B821E07}" srcOrd="3" destOrd="0" presId="urn:microsoft.com/office/officeart/2005/8/layout/radial2"/>
    <dgm:cxn modelId="{1B1EC9BF-782D-0749-9939-B74B680F6CB1}" type="presParOf" srcId="{B14A53AA-2B85-7B40-BD2E-2A08C6EF63B9}" destId="{8DFFBC82-2F08-6E4C-8B69-E78EADA0C1F6}" srcOrd="4" destOrd="0" presId="urn:microsoft.com/office/officeart/2005/8/layout/radial2"/>
    <dgm:cxn modelId="{E52D4B8C-F641-B14A-A9CE-6A72958E35EB}" type="presParOf" srcId="{8DFFBC82-2F08-6E4C-8B69-E78EADA0C1F6}" destId="{23334436-C13D-374D-BE97-A37CF205D184}" srcOrd="0" destOrd="0" presId="urn:microsoft.com/office/officeart/2005/8/layout/radial2"/>
    <dgm:cxn modelId="{4CE810D8-29B9-204D-9530-EB6F95CD0F50}" type="presParOf" srcId="{8DFFBC82-2F08-6E4C-8B69-E78EADA0C1F6}" destId="{6A624C26-8DA6-A047-A3DF-4E7490A57967}" srcOrd="1" destOrd="0" presId="urn:microsoft.com/office/officeart/2005/8/layout/radial2"/>
    <dgm:cxn modelId="{0CECD85B-A523-4E46-97A2-C341134FA42D}" type="presParOf" srcId="{B14A53AA-2B85-7B40-BD2E-2A08C6EF63B9}" destId="{E7C60E10-44CE-A84E-818C-21BBE044727A}" srcOrd="5" destOrd="0" presId="urn:microsoft.com/office/officeart/2005/8/layout/radial2"/>
    <dgm:cxn modelId="{56758A02-6F41-AF48-9862-2541E4764E2C}" type="presParOf" srcId="{B14A53AA-2B85-7B40-BD2E-2A08C6EF63B9}" destId="{F4281E78-973F-1548-B85B-D64FB4FCF847}" srcOrd="6" destOrd="0" presId="urn:microsoft.com/office/officeart/2005/8/layout/radial2"/>
    <dgm:cxn modelId="{DF19E172-8C2C-1941-ADA4-A60C068DEFD2}" type="presParOf" srcId="{F4281E78-973F-1548-B85B-D64FB4FCF847}" destId="{8AC0ACED-4ACA-BD41-9464-985DD547D78C}" srcOrd="0" destOrd="0" presId="urn:microsoft.com/office/officeart/2005/8/layout/radial2"/>
    <dgm:cxn modelId="{A6185000-E73D-7E40-91FF-B6644D9DB26D}" type="presParOf" srcId="{F4281E78-973F-1548-B85B-D64FB4FCF847}" destId="{55674C24-223F-854E-866C-73297C5B2BFB}" srcOrd="1" destOrd="0" presId="urn:microsoft.com/office/officeart/2005/8/layout/radial2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7C60E10-44CE-A84E-818C-21BBE044727A}">
      <dsp:nvSpPr>
        <dsp:cNvPr id="0" name=""/>
        <dsp:cNvSpPr/>
      </dsp:nvSpPr>
      <dsp:spPr>
        <a:xfrm rot="2670188">
          <a:off x="3646611" y="6486381"/>
          <a:ext cx="1172759" cy="64511"/>
        </a:xfrm>
        <a:custGeom>
          <a:avLst/>
          <a:gdLst/>
          <a:ahLst/>
          <a:cxnLst/>
          <a:rect l="0" t="0" r="0" b="0"/>
          <a:pathLst>
            <a:path>
              <a:moveTo>
                <a:pt x="0" y="32255"/>
              </a:moveTo>
              <a:lnTo>
                <a:pt x="1172759" y="32255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8850BFC-6FED-8548-A5EA-EABD8B821E07}">
      <dsp:nvSpPr>
        <dsp:cNvPr id="0" name=""/>
        <dsp:cNvSpPr/>
      </dsp:nvSpPr>
      <dsp:spPr>
        <a:xfrm>
          <a:off x="3814777" y="4558027"/>
          <a:ext cx="1546340" cy="64511"/>
        </a:xfrm>
        <a:custGeom>
          <a:avLst/>
          <a:gdLst/>
          <a:ahLst/>
          <a:cxnLst/>
          <a:rect l="0" t="0" r="0" b="0"/>
          <a:pathLst>
            <a:path>
              <a:moveTo>
                <a:pt x="0" y="32255"/>
              </a:moveTo>
              <a:lnTo>
                <a:pt x="1546340" y="32255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C12AE73-6773-F047-8CD3-1081CF167151}">
      <dsp:nvSpPr>
        <dsp:cNvPr id="0" name=""/>
        <dsp:cNvSpPr/>
      </dsp:nvSpPr>
      <dsp:spPr>
        <a:xfrm rot="18944266">
          <a:off x="3644157" y="2633871"/>
          <a:ext cx="1202197" cy="64511"/>
        </a:xfrm>
        <a:custGeom>
          <a:avLst/>
          <a:gdLst/>
          <a:ahLst/>
          <a:cxnLst/>
          <a:rect l="0" t="0" r="0" b="0"/>
          <a:pathLst>
            <a:path>
              <a:moveTo>
                <a:pt x="0" y="32255"/>
              </a:moveTo>
              <a:lnTo>
                <a:pt x="1202197" y="32255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5382B6A-3EFF-2443-8CCA-5078C9406D3A}">
      <dsp:nvSpPr>
        <dsp:cNvPr id="0" name=""/>
        <dsp:cNvSpPr/>
      </dsp:nvSpPr>
      <dsp:spPr>
        <a:xfrm>
          <a:off x="124508" y="2702207"/>
          <a:ext cx="4411084" cy="4411084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6761F0-0CBA-6B45-966D-A3A22D2F0541}">
      <dsp:nvSpPr>
        <dsp:cNvPr id="0" name=""/>
        <dsp:cNvSpPr/>
      </dsp:nvSpPr>
      <dsp:spPr>
        <a:xfrm>
          <a:off x="4300707" y="0"/>
          <a:ext cx="2644771" cy="2646650"/>
        </a:xfrm>
        <a:prstGeom prst="ellipse">
          <a:avLst/>
        </a:prstGeom>
        <a:solidFill>
          <a:schemeClr val="accent5">
            <a:hueOff val="-2252848"/>
            <a:satOff val="-5806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600" kern="1200" dirty="0"/>
            <a:t>ökonomische Risiken</a:t>
          </a:r>
        </a:p>
      </dsp:txBody>
      <dsp:txXfrm>
        <a:off x="4688025" y="387593"/>
        <a:ext cx="1870135" cy="1871464"/>
      </dsp:txXfrm>
    </dsp:sp>
    <dsp:sp modelId="{1B997C59-472D-524D-B73C-BC72B10D772B}">
      <dsp:nvSpPr>
        <dsp:cNvPr id="0" name=""/>
        <dsp:cNvSpPr/>
      </dsp:nvSpPr>
      <dsp:spPr>
        <a:xfrm>
          <a:off x="7212492" y="0"/>
          <a:ext cx="3967157" cy="26466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3000" kern="1200" dirty="0">
              <a:solidFill>
                <a:srgbClr val="002060"/>
              </a:solidFill>
            </a:rPr>
            <a:t>Sachschäden</a:t>
          </a:r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3000" kern="1200" dirty="0">
              <a:solidFill>
                <a:srgbClr val="002060"/>
              </a:solidFill>
            </a:rPr>
            <a:t>ausbleibende Einnahmen (Tourismus &amp; Immobiliensteuer) </a:t>
          </a:r>
          <a:r>
            <a:rPr lang="de-DE" sz="2400" kern="1200" dirty="0">
              <a:solidFill>
                <a:srgbClr val="002060"/>
              </a:solidFill>
            </a:rPr>
            <a:t>[6]</a:t>
          </a:r>
          <a:r>
            <a:rPr lang="de-DE" sz="3000" kern="1200" dirty="0">
              <a:solidFill>
                <a:srgbClr val="002060"/>
              </a:solidFill>
            </a:rPr>
            <a:t> </a:t>
          </a:r>
        </a:p>
      </dsp:txBody>
      <dsp:txXfrm>
        <a:off x="7212492" y="0"/>
        <a:ext cx="3967157" cy="2646650"/>
      </dsp:txXfrm>
    </dsp:sp>
    <dsp:sp modelId="{23334436-C13D-374D-BE97-A37CF205D184}">
      <dsp:nvSpPr>
        <dsp:cNvPr id="0" name=""/>
        <dsp:cNvSpPr/>
      </dsp:nvSpPr>
      <dsp:spPr>
        <a:xfrm>
          <a:off x="5361118" y="3266958"/>
          <a:ext cx="2646650" cy="2646650"/>
        </a:xfrm>
        <a:prstGeom prst="ellipse">
          <a:avLst/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600" kern="1200" dirty="0"/>
            <a:t>soziale Risiken</a:t>
          </a:r>
        </a:p>
      </dsp:txBody>
      <dsp:txXfrm>
        <a:off x="5748711" y="3654551"/>
        <a:ext cx="1871464" cy="1871464"/>
      </dsp:txXfrm>
    </dsp:sp>
    <dsp:sp modelId="{6A624C26-8DA6-A047-A3DF-4E7490A57967}">
      <dsp:nvSpPr>
        <dsp:cNvPr id="0" name=""/>
        <dsp:cNvSpPr/>
      </dsp:nvSpPr>
      <dsp:spPr>
        <a:xfrm>
          <a:off x="8272434" y="3266958"/>
          <a:ext cx="3969975" cy="26466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3000" kern="1200" dirty="0">
              <a:solidFill>
                <a:srgbClr val="002060"/>
              </a:solidFill>
            </a:rPr>
            <a:t>steigende Anzahl betroffener Personen</a:t>
          </a:r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3000" b="1" i="1" kern="1200" dirty="0" err="1">
              <a:solidFill>
                <a:srgbClr val="002060"/>
              </a:solidFill>
            </a:rPr>
            <a:t>Climate</a:t>
          </a:r>
          <a:r>
            <a:rPr lang="de-DE" sz="3000" b="1" i="1" kern="1200" dirty="0">
              <a:solidFill>
                <a:srgbClr val="002060"/>
              </a:solidFill>
            </a:rPr>
            <a:t> </a:t>
          </a:r>
          <a:r>
            <a:rPr lang="de-DE" sz="3000" b="1" i="1" kern="1200" dirty="0" err="1">
              <a:solidFill>
                <a:srgbClr val="002060"/>
              </a:solidFill>
            </a:rPr>
            <a:t>Gentrification</a:t>
          </a:r>
          <a:r>
            <a:rPr lang="de-DE" sz="3000" b="1" i="1" kern="1200" dirty="0">
              <a:solidFill>
                <a:srgbClr val="002060"/>
              </a:solidFill>
            </a:rPr>
            <a:t> </a:t>
          </a:r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de-DE" sz="1800" i="0" kern="1200" dirty="0">
              <a:solidFill>
                <a:srgbClr val="002060"/>
              </a:solidFill>
            </a:rPr>
            <a:t> </a:t>
          </a:r>
          <a:r>
            <a:rPr lang="de-DE" sz="2400" i="0" kern="1200" dirty="0">
              <a:solidFill>
                <a:srgbClr val="002060"/>
              </a:solidFill>
            </a:rPr>
            <a:t> 					[3]</a:t>
          </a:r>
          <a:endParaRPr lang="de-DE" sz="1800" i="0" kern="1200" dirty="0">
            <a:solidFill>
              <a:srgbClr val="002060"/>
            </a:solidFill>
          </a:endParaRPr>
        </a:p>
      </dsp:txBody>
      <dsp:txXfrm>
        <a:off x="8272434" y="3266958"/>
        <a:ext cx="3969975" cy="2646650"/>
      </dsp:txXfrm>
    </dsp:sp>
    <dsp:sp modelId="{8AC0ACED-4ACA-BD41-9464-985DD547D78C}">
      <dsp:nvSpPr>
        <dsp:cNvPr id="0" name=""/>
        <dsp:cNvSpPr/>
      </dsp:nvSpPr>
      <dsp:spPr>
        <a:xfrm>
          <a:off x="4271690" y="6533916"/>
          <a:ext cx="2646650" cy="2646650"/>
        </a:xfrm>
        <a:prstGeom prst="ellipse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600" kern="1200" dirty="0"/>
            <a:t>ökologische Risiken</a:t>
          </a:r>
        </a:p>
      </dsp:txBody>
      <dsp:txXfrm>
        <a:off x="4659283" y="6921509"/>
        <a:ext cx="1871464" cy="1871464"/>
      </dsp:txXfrm>
    </dsp:sp>
    <dsp:sp modelId="{55674C24-223F-854E-866C-73297C5B2BFB}">
      <dsp:nvSpPr>
        <dsp:cNvPr id="0" name=""/>
        <dsp:cNvSpPr/>
      </dsp:nvSpPr>
      <dsp:spPr>
        <a:xfrm>
          <a:off x="7183005" y="6533916"/>
          <a:ext cx="3969975" cy="26466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3000" kern="1200" dirty="0">
              <a:solidFill>
                <a:srgbClr val="002060"/>
              </a:solidFill>
            </a:rPr>
            <a:t>Salzwasserintrusion in </a:t>
          </a:r>
          <a:r>
            <a:rPr lang="de-DE" sz="3000" kern="1200" dirty="0" err="1">
              <a:solidFill>
                <a:srgbClr val="002060"/>
              </a:solidFill>
            </a:rPr>
            <a:t>Biscayne</a:t>
          </a:r>
          <a:r>
            <a:rPr lang="de-DE" sz="3000" kern="1200" dirty="0">
              <a:solidFill>
                <a:srgbClr val="002060"/>
              </a:solidFill>
            </a:rPr>
            <a:t> </a:t>
          </a:r>
          <a:r>
            <a:rPr lang="de-DE" sz="3000" kern="1200" dirty="0" err="1">
              <a:solidFill>
                <a:srgbClr val="002060"/>
              </a:solidFill>
            </a:rPr>
            <a:t>Aquifer</a:t>
          </a:r>
          <a:r>
            <a:rPr lang="de-DE" sz="3000" kern="1200" dirty="0">
              <a:solidFill>
                <a:srgbClr val="002060"/>
              </a:solidFill>
            </a:rPr>
            <a:t> </a:t>
          </a:r>
          <a:r>
            <a:rPr lang="de-DE" sz="2400" kern="1200" dirty="0">
              <a:solidFill>
                <a:srgbClr val="002060"/>
              </a:solidFill>
            </a:rPr>
            <a:t>[6]</a:t>
          </a:r>
          <a:endParaRPr lang="de-DE" sz="3000" kern="1200" dirty="0">
            <a:solidFill>
              <a:srgbClr val="002060"/>
            </a:solidFill>
          </a:endParaRPr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3000" kern="1200" dirty="0">
              <a:solidFill>
                <a:srgbClr val="002060"/>
              </a:solidFill>
            </a:rPr>
            <a:t>Projekt zur </a:t>
          </a:r>
          <a:r>
            <a:rPr lang="de-DE" sz="3000" b="1" kern="1200" dirty="0">
              <a:solidFill>
                <a:srgbClr val="002060"/>
              </a:solidFill>
            </a:rPr>
            <a:t>Widerherstellung der </a:t>
          </a:r>
          <a:r>
            <a:rPr lang="de-DE" sz="3000" b="1" kern="1200" dirty="0" err="1">
              <a:solidFill>
                <a:srgbClr val="002060"/>
              </a:solidFill>
            </a:rPr>
            <a:t>Everglades</a:t>
          </a:r>
          <a:endParaRPr lang="de-DE" sz="3000" b="1" kern="1200" dirty="0">
            <a:solidFill>
              <a:srgbClr val="002060"/>
            </a:solidFill>
          </a:endParaRPr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3000" kern="1200" dirty="0">
              <a:solidFill>
                <a:srgbClr val="002060"/>
              </a:solidFill>
            </a:rPr>
            <a:t>Zerstörung der Küste</a:t>
          </a:r>
        </a:p>
      </dsp:txBody>
      <dsp:txXfrm>
        <a:off x="7183005" y="6533916"/>
        <a:ext cx="3969975" cy="26466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2">
  <dgm:title val=""/>
  <dgm:desc val=""/>
  <dgm:catLst>
    <dgm:cat type="relationship" pri="20000"/>
    <dgm:cat type="conver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cycle" refType="w"/>
      <dgm:constr type="h" for="ch" forName="cycle" refType="h"/>
    </dgm:constrLst>
    <dgm:ruleLst/>
    <dgm:layoutNode name="cycle">
      <dgm:choose name="Name0">
        <dgm:if name="Name1" func="var" arg="dir" op="equ" val="norm">
          <dgm:choose name="Name2">
            <dgm:if name="Name3" axis="ch" ptType="node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if name="Name4" axis="ch" ptType="node" func="cnt" op="equ" val="2">
              <dgm:alg type="cycle">
                <dgm:param type="stAng" val="70"/>
                <dgm:param type="spanAng" val="40"/>
                <dgm:param type="ctrShpMap" val="fNode"/>
              </dgm:alg>
            </dgm:if>
            <dgm:if name="Name5" axis="ch" ptType="node" func="cnt" op="equ" val="3">
              <dgm:alg type="cycle">
                <dgm:param type="stAng" val="60"/>
                <dgm:param type="spanAng" val="60"/>
                <dgm:param type="ctrShpMap" val="fNode"/>
              </dgm:alg>
            </dgm:if>
            <dgm:else name="Name6">
              <dgm:alg type="cycle">
                <dgm:param type="stAng" val="45"/>
                <dgm:param type="spanAng" val="90"/>
                <dgm:param type="ctrShpMap" val="fNode"/>
              </dgm:alg>
            </dgm:else>
          </dgm:choose>
        </dgm:if>
        <dgm:else name="Name7">
          <dgm:choose name="Name8">
            <dgm:if name="Name9" axis="ch" ptType="node" func="cnt" op="lte" val="1">
              <dgm:alg type="cycle">
                <dgm:param type="stAng" val="-90"/>
                <dgm:param type="spanAng" val="-360"/>
                <dgm:param type="ctrShpMap" val="fNode"/>
              </dgm:alg>
            </dgm:if>
            <dgm:if name="Name10" axis="ch" ptType="node" func="cnt" op="equ" val="2">
              <dgm:alg type="cycle">
                <dgm:param type="stAng" val="-70"/>
                <dgm:param type="spanAng" val="-40"/>
                <dgm:param type="ctrShpMap" val="fNode"/>
              </dgm:alg>
            </dgm:if>
            <dgm:if name="Name11" axis="ch" ptType="node" func="cnt" op="equ" val="3">
              <dgm:alg type="cycle">
                <dgm:param type="stAng" val="-60"/>
                <dgm:param type="spanAng" val="-60"/>
                <dgm:param type="ctrShpMap" val="fNode"/>
              </dgm:alg>
            </dgm:if>
            <dgm:else name="Name12">
              <dgm:alg type="cycle">
                <dgm:param type="stAng" val="-45"/>
                <dgm:param type="spanAng" val="-90"/>
                <dgm:param type="ctrShpMap" val="fNode"/>
              </dgm:alg>
            </dgm:else>
          </dgm:choose>
        </dgm:else>
      </dgm:choose>
      <dgm:shape xmlns:r="http://schemas.openxmlformats.org/officeDocument/2006/relationships" r:blip="">
        <dgm:adjLst/>
      </dgm:shape>
      <dgm:presOf/>
      <dgm:constrLst>
        <dgm:constr type="sp" val="20"/>
        <dgm:constr type="w" for="ch" forName="centerShape" refType="w"/>
        <dgm:constr type="w" for="ch" forName="node" refType="w" refFor="ch" refForName="centerShape" fact="1.5"/>
        <dgm:constr type="sibSp" refType="w" refFor="ch" refForName="centerShape" op="equ" fact="0.08"/>
        <dgm:constr type="primFontSz" for="des" forName="parentNode" op="equ" val="65"/>
        <dgm:constr type="secFontSz" for="des" forName="childNode" op="equ" val="65"/>
      </dgm:constrLst>
      <dgm:ruleLst/>
      <dgm:choose name="Name13">
        <dgm:if name="Name14" axis="ch" ptType="node" hideLastTrans="0" func="cnt" op="gte" val="1">
          <dgm:layoutNode name="centerShape" styleLbl="node0">
            <dgm:alg type="composite"/>
            <dgm:shape xmlns:r="http://schemas.openxmlformats.org/officeDocument/2006/relationships" r:blip="">
              <dgm:adjLst/>
            </dgm:shape>
            <dgm:presOf axis="ch" ptType="node" cnt="1"/>
            <dgm:constrLst>
              <dgm:constr type="w" for="ch" forName="connSite" refType="w" fact="0.7"/>
              <dgm:constr type="h" for="ch" forName="connSite" refType="w" fact="0.7"/>
              <dgm:constr type="ctrX" for="ch" forName="connSite" refType="w" fact="0.5"/>
              <dgm:constr type="ctrY" for="ch" forName="connSite" refType="h" fact="0.5"/>
              <dgm:constr type="w" for="ch" forName="visible" refType="w"/>
              <dgm:constr type="h" for="ch" forName="visible" refType="w"/>
              <dgm:constr type="ctrX" for="ch" forName="visible" refType="w" fact="0.5"/>
              <dgm:constr type="ctrY" for="ch" forName="visible" refType="h" fact="0.5"/>
            </dgm:constrLst>
            <dgm:ruleLst/>
            <dgm:layoutNode name="connSite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visible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</dgm:layoutNode>
        </dgm:if>
        <dgm:else name="Name15"/>
      </dgm:choose>
      <dgm:forEach name="Name16" axis="ch">
        <dgm:forEach name="Name17" axis="self" ptType="node">
          <dgm:layoutNode name="node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func="var" arg="dir" op="equ" val="norm">
                <dgm:constrLst>
                  <dgm:constr type="t" for="ch" forName="parentNode"/>
                  <dgm:constr type="l" for="ch" forName="parentNode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 refType="w" refFor="ch" refForName="parentNode" op="equ" fact="1.1"/>
                  <dgm:constr type="w" for="ch" forName="childNode" refType="w" fact="0.6"/>
                  <dgm:constr type="h" for="ch" forName="childNode" refType="h" refFor="ch" refForName="parentNode"/>
                </dgm:constrLst>
              </dgm:if>
              <dgm:else name="Name20">
                <dgm:constrLst>
                  <dgm:constr type="t" for="ch" forName="parentNode"/>
                  <dgm:constr type="r" for="ch" forName="parentNode" refType="w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/>
                  <dgm:constr type="w" for="ch" forName="childNode" refType="w" fact="0.6"/>
                  <dgm:constr type="h" for="ch" forName="childNode" refType="h" refFor="ch" refForName="parentNode"/>
                </dgm:constrLst>
              </dgm:else>
            </dgm:choose>
            <dgm:ruleLst/>
            <dgm:layoutNode name="parentNode" styleLbl="node1">
              <dgm:varLst>
                <dgm:chMax val="1"/>
                <dgm:bulletEnabled val="1"/>
              </dgm:varLst>
              <dgm:alg type="tx"/>
              <dgm:shape xmlns:r="http://schemas.openxmlformats.org/officeDocument/2006/relationships" type="ellipse" r:blip="">
                <dgm:adjLst/>
              </dgm:shape>
              <dgm:presOf axis="self"/>
              <dgm:constrLst>
                <dgm:constr type="tMarg" refType="primFontSz" fact="0.05"/>
                <dgm:constr type="bMarg" refType="primFontSz" fact="0.05"/>
                <dgm:constr type="lMarg" refType="primFontSz" fact="0.05"/>
                <dgm:constr type="rMarg" refType="primFontSz" fact="0.05"/>
              </dgm:constrLst>
              <dgm:ruleLst>
                <dgm:rule type="primFontSz" val="5" fact="NaN" max="NaN"/>
              </dgm:ruleLst>
            </dgm:layoutNode>
            <dgm:layoutNode name="childNode" styleLbl="revTx" moveWith="parentNode">
              <dgm:varLst>
                <dgm:bulletEnabled val="1"/>
              </dgm:varLst>
              <dgm:alg type="tx">
                <dgm:param type="txAnchorVertCh" val="mid"/>
                <dgm:param type="stBulletLvl" val="1"/>
              </dgm:alg>
              <dgm:choose name="Name21">
                <dgm:if name="Name22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23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tMarg"/>
                <dgm:constr type="bMarg"/>
                <dgm:constr type="lMarg"/>
                <dgm:constr type="rMarg"/>
              </dgm:constrLst>
              <dgm:ruleLst>
                <dgm:rule type="secFontSz" val="5" fact="NaN" max="NaN"/>
              </dgm:ruleLst>
            </dgm:layoutNode>
          </dgm:layoutNode>
        </dgm:forEach>
        <dgm:forEach name="Name24" axis="self" ptType="parTrans" cnt="1">
          <dgm:layoutNode name="Name25">
            <dgm:alg type="conn">
              <dgm:param type="dim" val="1D"/>
              <dgm:param type="endSty" val="noArr"/>
              <dgm:param type="begPts" val="auto"/>
              <dgm:param type="endPts" val="auto"/>
              <dgm:param type="srcNode" val="connSite"/>
              <dgm:param type="dstNode" val="parentNode"/>
            </dgm:alg>
            <dgm:shape xmlns:r="http://schemas.openxmlformats.org/officeDocument/2006/relationships" type="conn" r:blip="" zOrderOff="-99">
              <dgm:adjLst/>
            </dgm:shape>
            <dgm:presOf axis="self"/>
            <dgm:constrLst>
              <dgm:constr type="connDist"/>
              <dgm:constr type="w" val="1"/>
              <dgm:constr type="h" val="5"/>
              <dgm:constr type="begPad"/>
              <dgm:constr type="endPad"/>
            </dgm:constrLst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10282" y="4954765"/>
            <a:ext cx="36383199" cy="10540259"/>
          </a:xfrm>
        </p:spPr>
        <p:txBody>
          <a:bodyPr anchor="b"/>
          <a:lstStyle>
            <a:lvl1pPr algn="ctr">
              <a:defRPr sz="26488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50471" y="15901497"/>
            <a:ext cx="32102822" cy="7309499"/>
          </a:xfrm>
        </p:spPr>
        <p:txBody>
          <a:bodyPr/>
          <a:lstStyle>
            <a:lvl1pPr marL="0" indent="0" algn="ctr">
              <a:buNone/>
              <a:defRPr sz="10595"/>
            </a:lvl1pPr>
            <a:lvl2pPr marL="2018355" indent="0" algn="ctr">
              <a:buNone/>
              <a:defRPr sz="8829"/>
            </a:lvl2pPr>
            <a:lvl3pPr marL="4036710" indent="0" algn="ctr">
              <a:buNone/>
              <a:defRPr sz="7946"/>
            </a:lvl3pPr>
            <a:lvl4pPr marL="6055065" indent="0" algn="ctr">
              <a:buNone/>
              <a:defRPr sz="7063"/>
            </a:lvl4pPr>
            <a:lvl5pPr marL="8073420" indent="0" algn="ctr">
              <a:buNone/>
              <a:defRPr sz="7063"/>
            </a:lvl5pPr>
            <a:lvl6pPr marL="10091776" indent="0" algn="ctr">
              <a:buNone/>
              <a:defRPr sz="7063"/>
            </a:lvl6pPr>
            <a:lvl7pPr marL="12110131" indent="0" algn="ctr">
              <a:buNone/>
              <a:defRPr sz="7063"/>
            </a:lvl7pPr>
            <a:lvl8pPr marL="14128486" indent="0" algn="ctr">
              <a:buNone/>
              <a:defRPr sz="7063"/>
            </a:lvl8pPr>
            <a:lvl9pPr marL="16146841" indent="0" algn="ctr">
              <a:buNone/>
              <a:defRPr sz="7063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B23D33-8CEA-2148-A8A7-E7681A75589D}" type="datetimeFigureOut">
              <a:rPr lang="de-DE" smtClean="0"/>
              <a:t>11.02.20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7254A-CDCD-9749-A0F1-DB653BCF09A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332874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B23D33-8CEA-2148-A8A7-E7681A75589D}" type="datetimeFigureOut">
              <a:rPr lang="de-DE" smtClean="0"/>
              <a:t>11.02.20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7254A-CDCD-9749-A0F1-DB653BCF09A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165280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0631445" y="1611875"/>
            <a:ext cx="9229561" cy="25656844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42761" y="1611875"/>
            <a:ext cx="27153637" cy="25656844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B23D33-8CEA-2148-A8A7-E7681A75589D}" type="datetimeFigureOut">
              <a:rPr lang="de-DE" smtClean="0"/>
              <a:t>11.02.20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7254A-CDCD-9749-A0F1-DB653BCF09A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562393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B23D33-8CEA-2148-A8A7-E7681A75589D}" type="datetimeFigureOut">
              <a:rPr lang="de-DE" smtClean="0"/>
              <a:t>11.02.20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7254A-CDCD-9749-A0F1-DB653BCF09A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3781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20467" y="7547788"/>
            <a:ext cx="36918246" cy="12593645"/>
          </a:xfrm>
        </p:spPr>
        <p:txBody>
          <a:bodyPr anchor="b"/>
          <a:lstStyle>
            <a:lvl1pPr>
              <a:defRPr sz="26488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20467" y="20260574"/>
            <a:ext cx="36918246" cy="6622701"/>
          </a:xfrm>
        </p:spPr>
        <p:txBody>
          <a:bodyPr/>
          <a:lstStyle>
            <a:lvl1pPr marL="0" indent="0">
              <a:buNone/>
              <a:defRPr sz="10595">
                <a:solidFill>
                  <a:schemeClr val="tx1"/>
                </a:solidFill>
              </a:defRPr>
            </a:lvl1pPr>
            <a:lvl2pPr marL="2018355" indent="0">
              <a:buNone/>
              <a:defRPr sz="8829">
                <a:solidFill>
                  <a:schemeClr val="tx1">
                    <a:tint val="75000"/>
                  </a:schemeClr>
                </a:solidFill>
              </a:defRPr>
            </a:lvl2pPr>
            <a:lvl3pPr marL="4036710" indent="0">
              <a:buNone/>
              <a:defRPr sz="7946">
                <a:solidFill>
                  <a:schemeClr val="tx1">
                    <a:tint val="75000"/>
                  </a:schemeClr>
                </a:solidFill>
              </a:defRPr>
            </a:lvl3pPr>
            <a:lvl4pPr marL="6055065" indent="0">
              <a:buNone/>
              <a:defRPr sz="7063">
                <a:solidFill>
                  <a:schemeClr val="tx1">
                    <a:tint val="75000"/>
                  </a:schemeClr>
                </a:solidFill>
              </a:defRPr>
            </a:lvl4pPr>
            <a:lvl5pPr marL="8073420" indent="0">
              <a:buNone/>
              <a:defRPr sz="7063">
                <a:solidFill>
                  <a:schemeClr val="tx1">
                    <a:tint val="75000"/>
                  </a:schemeClr>
                </a:solidFill>
              </a:defRPr>
            </a:lvl5pPr>
            <a:lvl6pPr marL="10091776" indent="0">
              <a:buNone/>
              <a:defRPr sz="7063">
                <a:solidFill>
                  <a:schemeClr val="tx1">
                    <a:tint val="75000"/>
                  </a:schemeClr>
                </a:solidFill>
              </a:defRPr>
            </a:lvl6pPr>
            <a:lvl7pPr marL="12110131" indent="0">
              <a:buNone/>
              <a:defRPr sz="7063">
                <a:solidFill>
                  <a:schemeClr val="tx1">
                    <a:tint val="75000"/>
                  </a:schemeClr>
                </a:solidFill>
              </a:defRPr>
            </a:lvl7pPr>
            <a:lvl8pPr marL="14128486" indent="0">
              <a:buNone/>
              <a:defRPr sz="7063">
                <a:solidFill>
                  <a:schemeClr val="tx1">
                    <a:tint val="75000"/>
                  </a:schemeClr>
                </a:solidFill>
              </a:defRPr>
            </a:lvl8pPr>
            <a:lvl9pPr marL="16146841" indent="0">
              <a:buNone/>
              <a:defRPr sz="706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B23D33-8CEA-2148-A8A7-E7681A75589D}" type="datetimeFigureOut">
              <a:rPr lang="de-DE" smtClean="0"/>
              <a:t>11.02.20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7254A-CDCD-9749-A0F1-DB653BCF09A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961505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42759" y="8059374"/>
            <a:ext cx="18191599" cy="1920934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669405" y="8059374"/>
            <a:ext cx="18191599" cy="1920934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B23D33-8CEA-2148-A8A7-E7681A75589D}" type="datetimeFigureOut">
              <a:rPr lang="de-DE" smtClean="0"/>
              <a:t>11.02.20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7254A-CDCD-9749-A0F1-DB653BCF09A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250615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48334" y="1611882"/>
            <a:ext cx="36918246" cy="5851808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48339" y="7421634"/>
            <a:ext cx="18107995" cy="3637228"/>
          </a:xfrm>
        </p:spPr>
        <p:txBody>
          <a:bodyPr anchor="b"/>
          <a:lstStyle>
            <a:lvl1pPr marL="0" indent="0">
              <a:buNone/>
              <a:defRPr sz="10595" b="1"/>
            </a:lvl1pPr>
            <a:lvl2pPr marL="2018355" indent="0">
              <a:buNone/>
              <a:defRPr sz="8829" b="1"/>
            </a:lvl2pPr>
            <a:lvl3pPr marL="4036710" indent="0">
              <a:buNone/>
              <a:defRPr sz="7946" b="1"/>
            </a:lvl3pPr>
            <a:lvl4pPr marL="6055065" indent="0">
              <a:buNone/>
              <a:defRPr sz="7063" b="1"/>
            </a:lvl4pPr>
            <a:lvl5pPr marL="8073420" indent="0">
              <a:buNone/>
              <a:defRPr sz="7063" b="1"/>
            </a:lvl5pPr>
            <a:lvl6pPr marL="10091776" indent="0">
              <a:buNone/>
              <a:defRPr sz="7063" b="1"/>
            </a:lvl6pPr>
            <a:lvl7pPr marL="12110131" indent="0">
              <a:buNone/>
              <a:defRPr sz="7063" b="1"/>
            </a:lvl7pPr>
            <a:lvl8pPr marL="14128486" indent="0">
              <a:buNone/>
              <a:defRPr sz="7063" b="1"/>
            </a:lvl8pPr>
            <a:lvl9pPr marL="16146841" indent="0">
              <a:buNone/>
              <a:defRPr sz="7063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48339" y="11058863"/>
            <a:ext cx="18107995" cy="1626592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1669408" y="7421634"/>
            <a:ext cx="18197174" cy="3637228"/>
          </a:xfrm>
        </p:spPr>
        <p:txBody>
          <a:bodyPr anchor="b"/>
          <a:lstStyle>
            <a:lvl1pPr marL="0" indent="0">
              <a:buNone/>
              <a:defRPr sz="10595" b="1"/>
            </a:lvl1pPr>
            <a:lvl2pPr marL="2018355" indent="0">
              <a:buNone/>
              <a:defRPr sz="8829" b="1"/>
            </a:lvl2pPr>
            <a:lvl3pPr marL="4036710" indent="0">
              <a:buNone/>
              <a:defRPr sz="7946" b="1"/>
            </a:lvl3pPr>
            <a:lvl4pPr marL="6055065" indent="0">
              <a:buNone/>
              <a:defRPr sz="7063" b="1"/>
            </a:lvl4pPr>
            <a:lvl5pPr marL="8073420" indent="0">
              <a:buNone/>
              <a:defRPr sz="7063" b="1"/>
            </a:lvl5pPr>
            <a:lvl6pPr marL="10091776" indent="0">
              <a:buNone/>
              <a:defRPr sz="7063" b="1"/>
            </a:lvl6pPr>
            <a:lvl7pPr marL="12110131" indent="0">
              <a:buNone/>
              <a:defRPr sz="7063" b="1"/>
            </a:lvl7pPr>
            <a:lvl8pPr marL="14128486" indent="0">
              <a:buNone/>
              <a:defRPr sz="7063" b="1"/>
            </a:lvl8pPr>
            <a:lvl9pPr marL="16146841" indent="0">
              <a:buNone/>
              <a:defRPr sz="7063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1669408" y="11058863"/>
            <a:ext cx="18197174" cy="1626592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B23D33-8CEA-2148-A8A7-E7681A75589D}" type="datetimeFigureOut">
              <a:rPr lang="de-DE" smtClean="0"/>
              <a:t>11.02.20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7254A-CDCD-9749-A0F1-DB653BCF09A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402806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B23D33-8CEA-2148-A8A7-E7681A75589D}" type="datetimeFigureOut">
              <a:rPr lang="de-DE" smtClean="0"/>
              <a:t>11.02.20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7254A-CDCD-9749-A0F1-DB653BCF09A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666100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B23D33-8CEA-2148-A8A7-E7681A75589D}" type="datetimeFigureOut">
              <a:rPr lang="de-DE" smtClean="0"/>
              <a:t>11.02.20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7254A-CDCD-9749-A0F1-DB653BCF09A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92266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48334" y="2018348"/>
            <a:ext cx="13805328" cy="7064216"/>
          </a:xfrm>
        </p:spPr>
        <p:txBody>
          <a:bodyPr anchor="b"/>
          <a:lstStyle>
            <a:lvl1pPr>
              <a:defRPr sz="14127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197174" y="4359077"/>
            <a:ext cx="21669405" cy="21515024"/>
          </a:xfrm>
        </p:spPr>
        <p:txBody>
          <a:bodyPr/>
          <a:lstStyle>
            <a:lvl1pPr>
              <a:defRPr sz="14127"/>
            </a:lvl1pPr>
            <a:lvl2pPr>
              <a:defRPr sz="12361"/>
            </a:lvl2pPr>
            <a:lvl3pPr>
              <a:defRPr sz="10595"/>
            </a:lvl3pPr>
            <a:lvl4pPr>
              <a:defRPr sz="8829"/>
            </a:lvl4pPr>
            <a:lvl5pPr>
              <a:defRPr sz="8829"/>
            </a:lvl5pPr>
            <a:lvl6pPr>
              <a:defRPr sz="8829"/>
            </a:lvl6pPr>
            <a:lvl7pPr>
              <a:defRPr sz="8829"/>
            </a:lvl7pPr>
            <a:lvl8pPr>
              <a:defRPr sz="8829"/>
            </a:lvl8pPr>
            <a:lvl9pPr>
              <a:defRPr sz="8829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948334" y="9082564"/>
            <a:ext cx="13805328" cy="16826573"/>
          </a:xfrm>
        </p:spPr>
        <p:txBody>
          <a:bodyPr/>
          <a:lstStyle>
            <a:lvl1pPr marL="0" indent="0">
              <a:buNone/>
              <a:defRPr sz="7063"/>
            </a:lvl1pPr>
            <a:lvl2pPr marL="2018355" indent="0">
              <a:buNone/>
              <a:defRPr sz="6180"/>
            </a:lvl2pPr>
            <a:lvl3pPr marL="4036710" indent="0">
              <a:buNone/>
              <a:defRPr sz="5298"/>
            </a:lvl3pPr>
            <a:lvl4pPr marL="6055065" indent="0">
              <a:buNone/>
              <a:defRPr sz="4415"/>
            </a:lvl4pPr>
            <a:lvl5pPr marL="8073420" indent="0">
              <a:buNone/>
              <a:defRPr sz="4415"/>
            </a:lvl5pPr>
            <a:lvl6pPr marL="10091776" indent="0">
              <a:buNone/>
              <a:defRPr sz="4415"/>
            </a:lvl6pPr>
            <a:lvl7pPr marL="12110131" indent="0">
              <a:buNone/>
              <a:defRPr sz="4415"/>
            </a:lvl7pPr>
            <a:lvl8pPr marL="14128486" indent="0">
              <a:buNone/>
              <a:defRPr sz="4415"/>
            </a:lvl8pPr>
            <a:lvl9pPr marL="16146841" indent="0">
              <a:buNone/>
              <a:defRPr sz="4415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B23D33-8CEA-2148-A8A7-E7681A75589D}" type="datetimeFigureOut">
              <a:rPr lang="de-DE" smtClean="0"/>
              <a:t>11.02.20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7254A-CDCD-9749-A0F1-DB653BCF09A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587722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48334" y="2018348"/>
            <a:ext cx="13805328" cy="7064216"/>
          </a:xfrm>
        </p:spPr>
        <p:txBody>
          <a:bodyPr anchor="b"/>
          <a:lstStyle>
            <a:lvl1pPr>
              <a:defRPr sz="14127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8197174" y="4359077"/>
            <a:ext cx="21669405" cy="21515024"/>
          </a:xfrm>
        </p:spPr>
        <p:txBody>
          <a:bodyPr anchor="t"/>
          <a:lstStyle>
            <a:lvl1pPr marL="0" indent="0">
              <a:buNone/>
              <a:defRPr sz="14127"/>
            </a:lvl1pPr>
            <a:lvl2pPr marL="2018355" indent="0">
              <a:buNone/>
              <a:defRPr sz="12361"/>
            </a:lvl2pPr>
            <a:lvl3pPr marL="4036710" indent="0">
              <a:buNone/>
              <a:defRPr sz="10595"/>
            </a:lvl3pPr>
            <a:lvl4pPr marL="6055065" indent="0">
              <a:buNone/>
              <a:defRPr sz="8829"/>
            </a:lvl4pPr>
            <a:lvl5pPr marL="8073420" indent="0">
              <a:buNone/>
              <a:defRPr sz="8829"/>
            </a:lvl5pPr>
            <a:lvl6pPr marL="10091776" indent="0">
              <a:buNone/>
              <a:defRPr sz="8829"/>
            </a:lvl6pPr>
            <a:lvl7pPr marL="12110131" indent="0">
              <a:buNone/>
              <a:defRPr sz="8829"/>
            </a:lvl7pPr>
            <a:lvl8pPr marL="14128486" indent="0">
              <a:buNone/>
              <a:defRPr sz="8829"/>
            </a:lvl8pPr>
            <a:lvl9pPr marL="16146841" indent="0">
              <a:buNone/>
              <a:defRPr sz="8829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948334" y="9082564"/>
            <a:ext cx="13805328" cy="16826573"/>
          </a:xfrm>
        </p:spPr>
        <p:txBody>
          <a:bodyPr/>
          <a:lstStyle>
            <a:lvl1pPr marL="0" indent="0">
              <a:buNone/>
              <a:defRPr sz="7063"/>
            </a:lvl1pPr>
            <a:lvl2pPr marL="2018355" indent="0">
              <a:buNone/>
              <a:defRPr sz="6180"/>
            </a:lvl2pPr>
            <a:lvl3pPr marL="4036710" indent="0">
              <a:buNone/>
              <a:defRPr sz="5298"/>
            </a:lvl3pPr>
            <a:lvl4pPr marL="6055065" indent="0">
              <a:buNone/>
              <a:defRPr sz="4415"/>
            </a:lvl4pPr>
            <a:lvl5pPr marL="8073420" indent="0">
              <a:buNone/>
              <a:defRPr sz="4415"/>
            </a:lvl5pPr>
            <a:lvl6pPr marL="10091776" indent="0">
              <a:buNone/>
              <a:defRPr sz="4415"/>
            </a:lvl6pPr>
            <a:lvl7pPr marL="12110131" indent="0">
              <a:buNone/>
              <a:defRPr sz="4415"/>
            </a:lvl7pPr>
            <a:lvl8pPr marL="14128486" indent="0">
              <a:buNone/>
              <a:defRPr sz="4415"/>
            </a:lvl8pPr>
            <a:lvl9pPr marL="16146841" indent="0">
              <a:buNone/>
              <a:defRPr sz="4415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B23D33-8CEA-2148-A8A7-E7681A75589D}" type="datetimeFigureOut">
              <a:rPr lang="de-DE" smtClean="0"/>
              <a:t>11.02.20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7254A-CDCD-9749-A0F1-DB653BCF09A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460105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942759" y="1611882"/>
            <a:ext cx="36918246" cy="58518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42759" y="8059374"/>
            <a:ext cx="36918246" cy="192093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942759" y="28060644"/>
            <a:ext cx="9630847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29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B23D33-8CEA-2148-A8A7-E7681A75589D}" type="datetimeFigureOut">
              <a:rPr lang="de-DE" smtClean="0"/>
              <a:t>11.02.20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78747" y="28060644"/>
            <a:ext cx="14446270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29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0230157" y="28060644"/>
            <a:ext cx="9630847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29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7254A-CDCD-9749-A0F1-DB653BCF09A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255830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4036710" rtl="0" eaLnBrk="1" latinLnBrk="0" hangingPunct="1">
        <a:lnSpc>
          <a:spcPct val="90000"/>
        </a:lnSpc>
        <a:spcBef>
          <a:spcPct val="0"/>
        </a:spcBef>
        <a:buNone/>
        <a:defRPr sz="1942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09178" indent="-1009178" algn="l" defTabSz="4036710" rtl="0" eaLnBrk="1" latinLnBrk="0" hangingPunct="1">
        <a:lnSpc>
          <a:spcPct val="90000"/>
        </a:lnSpc>
        <a:spcBef>
          <a:spcPts val="4415"/>
        </a:spcBef>
        <a:buFont typeface="Arial" panose="020B0604020202020204" pitchFamily="34" charset="0"/>
        <a:buChar char="•"/>
        <a:defRPr sz="12361" kern="1200">
          <a:solidFill>
            <a:schemeClr val="tx1"/>
          </a:solidFill>
          <a:latin typeface="+mn-lt"/>
          <a:ea typeface="+mn-ea"/>
          <a:cs typeface="+mn-cs"/>
        </a:defRPr>
      </a:lvl1pPr>
      <a:lvl2pPr marL="3027533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10595" kern="1200">
          <a:solidFill>
            <a:schemeClr val="tx1"/>
          </a:solidFill>
          <a:latin typeface="+mn-lt"/>
          <a:ea typeface="+mn-ea"/>
          <a:cs typeface="+mn-cs"/>
        </a:defRPr>
      </a:lvl2pPr>
      <a:lvl3pPr marL="5045888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8829" kern="1200">
          <a:solidFill>
            <a:schemeClr val="tx1"/>
          </a:solidFill>
          <a:latin typeface="+mn-lt"/>
          <a:ea typeface="+mn-ea"/>
          <a:cs typeface="+mn-cs"/>
        </a:defRPr>
      </a:lvl3pPr>
      <a:lvl4pPr marL="7064243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4pPr>
      <a:lvl5pPr marL="9082598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5pPr>
      <a:lvl6pPr marL="11100953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6pPr>
      <a:lvl7pPr marL="13119308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7pPr>
      <a:lvl8pPr marL="15137663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8pPr>
      <a:lvl9pPr marL="17156019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1pPr>
      <a:lvl2pPr marL="2018355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2pPr>
      <a:lvl3pPr marL="4036710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3pPr>
      <a:lvl4pPr marL="6055065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4pPr>
      <a:lvl5pPr marL="8073420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5pPr>
      <a:lvl6pPr marL="10091776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6pPr>
      <a:lvl7pPr marL="12110131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7pPr>
      <a:lvl8pPr marL="14128486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8pPr>
      <a:lvl9pPr marL="16146841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microsoft.com/office/2007/relationships/diagramDrawing" Target="../diagrams/drawing1.xml"/><Relationship Id="rId18" Type="http://schemas.openxmlformats.org/officeDocument/2006/relationships/image" Target="../media/image12.jpg"/><Relationship Id="rId26" Type="http://schemas.openxmlformats.org/officeDocument/2006/relationships/image" Target="../media/image20.svg"/><Relationship Id="rId3" Type="http://schemas.openxmlformats.org/officeDocument/2006/relationships/image" Target="../media/image2.tiff"/><Relationship Id="rId21" Type="http://schemas.openxmlformats.org/officeDocument/2006/relationships/image" Target="../media/image15.png"/><Relationship Id="rId7" Type="http://schemas.openxmlformats.org/officeDocument/2006/relationships/image" Target="../media/image5.png"/><Relationship Id="rId12" Type="http://schemas.openxmlformats.org/officeDocument/2006/relationships/diagramColors" Target="../diagrams/colors1.xml"/><Relationship Id="rId17" Type="http://schemas.openxmlformats.org/officeDocument/2006/relationships/image" Target="../media/image11.png"/><Relationship Id="rId25" Type="http://schemas.openxmlformats.org/officeDocument/2006/relationships/image" Target="../media/image19.png"/><Relationship Id="rId2" Type="http://schemas.openxmlformats.org/officeDocument/2006/relationships/image" Target="../media/image1.jpeg"/><Relationship Id="rId16" Type="http://schemas.openxmlformats.org/officeDocument/2006/relationships/image" Target="../media/image10.svg"/><Relationship Id="rId20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jpeg"/><Relationship Id="rId11" Type="http://schemas.openxmlformats.org/officeDocument/2006/relationships/diagramQuickStyle" Target="../diagrams/quickStyle1.xml"/><Relationship Id="rId24" Type="http://schemas.openxmlformats.org/officeDocument/2006/relationships/image" Target="../media/image18.svg"/><Relationship Id="rId5" Type="http://schemas.microsoft.com/office/2007/relationships/hdphoto" Target="../media/hdphoto1.wdp"/><Relationship Id="rId15" Type="http://schemas.openxmlformats.org/officeDocument/2006/relationships/image" Target="../media/image9.png"/><Relationship Id="rId23" Type="http://schemas.openxmlformats.org/officeDocument/2006/relationships/image" Target="../media/image17.png"/><Relationship Id="rId28" Type="http://schemas.openxmlformats.org/officeDocument/2006/relationships/hyperlink" Target="http://www.beachapedia.org/Managed_Retreat" TargetMode="External"/><Relationship Id="rId10" Type="http://schemas.openxmlformats.org/officeDocument/2006/relationships/diagramLayout" Target="../diagrams/layout1.xml"/><Relationship Id="rId19" Type="http://schemas.openxmlformats.org/officeDocument/2006/relationships/image" Target="../media/image13.png"/><Relationship Id="rId4" Type="http://schemas.openxmlformats.org/officeDocument/2006/relationships/image" Target="../media/image3.png"/><Relationship Id="rId9" Type="http://schemas.openxmlformats.org/officeDocument/2006/relationships/diagramData" Target="../diagrams/data1.xml"/><Relationship Id="rId14" Type="http://schemas.openxmlformats.org/officeDocument/2006/relationships/image" Target="../media/image8.jpg"/><Relationship Id="rId22" Type="http://schemas.openxmlformats.org/officeDocument/2006/relationships/image" Target="../media/image16.png"/><Relationship Id="rId27" Type="http://schemas.openxmlformats.org/officeDocument/2006/relationships/hyperlink" Target="http://www.mbrisingabove.com/climate-mitigation/natural-resources/beaches/renourishment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Wasser, draußen, Tisch, Hafen enthält.&#10;&#10;Automatisch generierte Beschreibung">
            <a:extLst>
              <a:ext uri="{FF2B5EF4-FFF2-40B4-BE49-F238E27FC236}">
                <a16:creationId xmlns:a16="http://schemas.microsoft.com/office/drawing/2014/main" id="{CD14B9BB-C6B0-C647-A748-9C48A11D11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627"/>
          <a:stretch/>
        </p:blipFill>
        <p:spPr>
          <a:xfrm>
            <a:off x="45426" y="-61000"/>
            <a:ext cx="42803742" cy="30275202"/>
          </a:xfrm>
          <a:prstGeom prst="rect">
            <a:avLst/>
          </a:prstGeom>
          <a:ln w="82550">
            <a:solidFill>
              <a:schemeClr val="accent1">
                <a:lumMod val="50000"/>
              </a:schemeClr>
            </a:solidFill>
          </a:ln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54D1A09E-3D18-1F49-8C3F-8829AC1B0D04}"/>
              </a:ext>
            </a:extLst>
          </p:cNvPr>
          <p:cNvSpPr/>
          <p:nvPr/>
        </p:nvSpPr>
        <p:spPr>
          <a:xfrm>
            <a:off x="0" y="-51594"/>
            <a:ext cx="42803763" cy="5182983"/>
          </a:xfrm>
          <a:prstGeom prst="rect">
            <a:avLst/>
          </a:prstGeom>
          <a:solidFill>
            <a:schemeClr val="accent1">
              <a:lumMod val="75000"/>
              <a:alpha val="7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63ADA17A-51DF-0949-B67B-202B1F814F58}"/>
              </a:ext>
            </a:extLst>
          </p:cNvPr>
          <p:cNvSpPr/>
          <p:nvPr/>
        </p:nvSpPr>
        <p:spPr>
          <a:xfrm>
            <a:off x="9443010" y="118166"/>
            <a:ext cx="23917741" cy="4031873"/>
          </a:xfrm>
          <a:prstGeom prst="rect">
            <a:avLst/>
          </a:prstGeom>
          <a:solidFill>
            <a:schemeClr val="bg1">
              <a:alpha val="80000"/>
            </a:schemeClr>
          </a:solidFill>
          <a:ln w="25400">
            <a:solidFill>
              <a:schemeClr val="accent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de-DE" sz="9600" b="1" dirty="0">
                <a:solidFill>
                  <a:schemeClr val="accent1">
                    <a:lumMod val="50000"/>
                  </a:schemeClr>
                </a:solidFill>
                <a:latin typeface="Source Sans Pro" panose="020F0502020204030204" pitchFamily="34" charset="0"/>
                <a:ea typeface="Source Sans Pro" panose="020F0502020204030204" pitchFamily="34" charset="0"/>
                <a:cs typeface="Beirut" pitchFamily="2" charset="-78"/>
              </a:rPr>
              <a:t>Miami: Das nächste Atlantis?</a:t>
            </a:r>
          </a:p>
          <a:p>
            <a:pPr algn="ctr"/>
            <a:r>
              <a:rPr lang="de-DE" sz="8000" dirty="0">
                <a:solidFill>
                  <a:schemeClr val="accent1">
                    <a:lumMod val="50000"/>
                  </a:schemeClr>
                </a:solidFill>
                <a:latin typeface="Source Sans Pro" panose="020F0502020204030204" pitchFamily="34" charset="0"/>
                <a:ea typeface="Source Sans Pro" panose="020F0502020204030204" pitchFamily="34" charset="0"/>
                <a:cs typeface="Beirut" pitchFamily="2" charset="-78"/>
              </a:rPr>
              <a:t>Folgen, Risiken und mögliche Lösungsansätze des steigenden Meeresspiegels 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C3977959-16F3-3048-AD9B-99107CABE338}"/>
              </a:ext>
            </a:extLst>
          </p:cNvPr>
          <p:cNvSpPr txBox="1"/>
          <p:nvPr/>
        </p:nvSpPr>
        <p:spPr>
          <a:xfrm>
            <a:off x="17537934" y="4296213"/>
            <a:ext cx="9382768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3600" dirty="0">
                <a:solidFill>
                  <a:schemeClr val="bg1"/>
                </a:solidFill>
              </a:rPr>
              <a:t>bearbeitet von Alena Konrad, </a:t>
            </a:r>
            <a:r>
              <a:rPr lang="de-DE" sz="3600" dirty="0" err="1">
                <a:solidFill>
                  <a:schemeClr val="bg1"/>
                </a:solidFill>
              </a:rPr>
              <a:t>Mtr</a:t>
            </a:r>
            <a:r>
              <a:rPr lang="de-DE" sz="3600" dirty="0">
                <a:solidFill>
                  <a:schemeClr val="bg1"/>
                </a:solidFill>
              </a:rPr>
              <a:t>.-Nr.: 3911331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3E79C2D3-C074-754C-B64C-F18B8716A83B}"/>
              </a:ext>
            </a:extLst>
          </p:cNvPr>
          <p:cNvSpPr/>
          <p:nvPr/>
        </p:nvSpPr>
        <p:spPr>
          <a:xfrm>
            <a:off x="23256569" y="5518767"/>
            <a:ext cx="19202356" cy="8934333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800" dirty="0">
              <a:solidFill>
                <a:schemeClr val="accent1">
                  <a:lumMod val="50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44330EF-CE2A-BD40-898A-B98E3913AF01}"/>
              </a:ext>
            </a:extLst>
          </p:cNvPr>
          <p:cNvSpPr/>
          <p:nvPr/>
        </p:nvSpPr>
        <p:spPr>
          <a:xfrm>
            <a:off x="530607" y="5487856"/>
            <a:ext cx="8295773" cy="8922859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bg1"/>
              </a:solidFill>
            </a:endParaRP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4D92520A-A822-A84D-AD65-06A772676A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67497" y="9259319"/>
            <a:ext cx="8313249" cy="3899209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</p:pic>
      <p:sp>
        <p:nvSpPr>
          <p:cNvPr id="14" name="Rechteck 13">
            <a:extLst>
              <a:ext uri="{FF2B5EF4-FFF2-40B4-BE49-F238E27FC236}">
                <a16:creationId xmlns:a16="http://schemas.microsoft.com/office/drawing/2014/main" id="{671EB215-FFF7-BC4E-9A25-83852D3E4298}"/>
              </a:ext>
            </a:extLst>
          </p:cNvPr>
          <p:cNvSpPr/>
          <p:nvPr/>
        </p:nvSpPr>
        <p:spPr>
          <a:xfrm>
            <a:off x="23256569" y="5518767"/>
            <a:ext cx="19202356" cy="111034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43178BAD-CAA9-6C4F-BA12-3AF510B4816F}"/>
              </a:ext>
            </a:extLst>
          </p:cNvPr>
          <p:cNvSpPr txBox="1"/>
          <p:nvPr/>
        </p:nvSpPr>
        <p:spPr>
          <a:xfrm>
            <a:off x="23452511" y="5780069"/>
            <a:ext cx="121783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000" b="1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Meeresspiegelanstieg als Folge des Klimawandels</a:t>
            </a:r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6D3298C0-06E1-E446-B089-45B1745749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43627" y1="22549" x2="43627" y2="22549"/>
                        <a14:foregroundMark x1="44118" y1="23039" x2="69771" y2="27614"/>
                        <a14:foregroundMark x1="69771" y1="27614" x2="77941" y2="39052"/>
                        <a14:foregroundMark x1="66013" y1="26797" x2="45915" y2="22549"/>
                        <a14:foregroundMark x1="33660" y1="74183" x2="58333" y2="7777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546487" y="6384997"/>
            <a:ext cx="2514561" cy="2514561"/>
          </a:xfrm>
          <a:prstGeom prst="rect">
            <a:avLst/>
          </a:prstGeom>
        </p:spPr>
      </p:pic>
      <p:graphicFrame>
        <p:nvGraphicFramePr>
          <p:cNvPr id="19" name="Tabelle 18">
            <a:extLst>
              <a:ext uri="{FF2B5EF4-FFF2-40B4-BE49-F238E27FC236}">
                <a16:creationId xmlns:a16="http://schemas.microsoft.com/office/drawing/2014/main" id="{52EB867A-C5EF-4D4C-B96C-8CCF090F14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7706019"/>
              </p:ext>
            </p:extLst>
          </p:nvPr>
        </p:nvGraphicFramePr>
        <p:xfrm>
          <a:off x="34332645" y="9151903"/>
          <a:ext cx="7766005" cy="23164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27472">
                  <a:extLst>
                    <a:ext uri="{9D8B030D-6E8A-4147-A177-3AD203B41FA5}">
                      <a16:colId xmlns:a16="http://schemas.microsoft.com/office/drawing/2014/main" val="333204770"/>
                    </a:ext>
                  </a:extLst>
                </a:gridCol>
                <a:gridCol w="5438533">
                  <a:extLst>
                    <a:ext uri="{9D8B030D-6E8A-4147-A177-3AD203B41FA5}">
                      <a16:colId xmlns:a16="http://schemas.microsoft.com/office/drawing/2014/main" val="2668606747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r>
                        <a:rPr lang="de-DE" sz="3200" b="1" dirty="0">
                          <a:solidFill>
                            <a:srgbClr val="002060"/>
                          </a:solidFill>
                        </a:rPr>
                        <a:t>Anstieg nach Projektion des IPCC und NOAA</a:t>
                      </a:r>
                      <a:endParaRPr lang="de-DE" sz="1800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8594543"/>
                  </a:ext>
                </a:extLst>
              </a:tr>
              <a:tr h="467325">
                <a:tc>
                  <a:txBody>
                    <a:bodyPr/>
                    <a:lstStyle/>
                    <a:p>
                      <a:r>
                        <a:rPr lang="de-DE" sz="3200" dirty="0">
                          <a:solidFill>
                            <a:srgbClr val="002060"/>
                          </a:solidFill>
                        </a:rPr>
                        <a:t>2030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3200" dirty="0">
                          <a:solidFill>
                            <a:srgbClr val="002060"/>
                          </a:solidFill>
                        </a:rPr>
                        <a:t>+ 15-25 cm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7675198"/>
                  </a:ext>
                </a:extLst>
              </a:tr>
              <a:tr h="469856">
                <a:tc>
                  <a:txBody>
                    <a:bodyPr/>
                    <a:lstStyle/>
                    <a:p>
                      <a:r>
                        <a:rPr lang="de-DE" sz="3200" dirty="0">
                          <a:solidFill>
                            <a:srgbClr val="002060"/>
                          </a:solidFill>
                        </a:rPr>
                        <a:t>2060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3200" dirty="0">
                          <a:solidFill>
                            <a:srgbClr val="002060"/>
                          </a:solidFill>
                        </a:rPr>
                        <a:t>+ 35-66 cm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1914307"/>
                  </a:ext>
                </a:extLst>
              </a:tr>
              <a:tr h="456991">
                <a:tc>
                  <a:txBody>
                    <a:bodyPr/>
                    <a:lstStyle/>
                    <a:p>
                      <a:r>
                        <a:rPr lang="de-DE" sz="3200" dirty="0">
                          <a:solidFill>
                            <a:srgbClr val="002060"/>
                          </a:solidFill>
                        </a:rPr>
                        <a:t>2100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3200" dirty="0">
                          <a:solidFill>
                            <a:srgbClr val="002060"/>
                          </a:solidFill>
                        </a:rPr>
                        <a:t>+ 78-155 cm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9519571"/>
                  </a:ext>
                </a:extLst>
              </a:tr>
            </a:tbl>
          </a:graphicData>
        </a:graphic>
      </p:graphicFrame>
      <p:sp>
        <p:nvSpPr>
          <p:cNvPr id="4" name="Rechteck 3">
            <a:extLst>
              <a:ext uri="{FF2B5EF4-FFF2-40B4-BE49-F238E27FC236}">
                <a16:creationId xmlns:a16="http://schemas.microsoft.com/office/drawing/2014/main" id="{607C048F-512C-3245-B875-A7E226498917}"/>
              </a:ext>
            </a:extLst>
          </p:cNvPr>
          <p:cNvSpPr/>
          <p:nvPr/>
        </p:nvSpPr>
        <p:spPr>
          <a:xfrm>
            <a:off x="24094397" y="7390439"/>
            <a:ext cx="3031248" cy="1169581"/>
          </a:xfrm>
          <a:prstGeom prst="rect">
            <a:avLst/>
          </a:prstGeom>
          <a:noFill/>
          <a:ln w="158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0AB1DF80-5E7B-DE44-BE10-ADDD717CE735}"/>
              </a:ext>
            </a:extLst>
          </p:cNvPr>
          <p:cNvSpPr/>
          <p:nvPr/>
        </p:nvSpPr>
        <p:spPr>
          <a:xfrm>
            <a:off x="28403669" y="7422574"/>
            <a:ext cx="3082645" cy="1169581"/>
          </a:xfrm>
          <a:prstGeom prst="rect">
            <a:avLst/>
          </a:prstGeom>
          <a:noFill/>
          <a:ln w="158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2661314C-A435-6249-B3B4-EDDF91740EA8}"/>
              </a:ext>
            </a:extLst>
          </p:cNvPr>
          <p:cNvSpPr txBox="1"/>
          <p:nvPr/>
        </p:nvSpPr>
        <p:spPr>
          <a:xfrm>
            <a:off x="24663955" y="7425666"/>
            <a:ext cx="2278188" cy="1354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dirty="0">
                <a:solidFill>
                  <a:schemeClr val="accent1">
                    <a:lumMod val="50000"/>
                  </a:schemeClr>
                </a:solidFill>
              </a:rPr>
              <a:t>thermische </a:t>
            </a:r>
          </a:p>
          <a:p>
            <a:pPr algn="ctr"/>
            <a:r>
              <a:rPr lang="de-DE" sz="3200" dirty="0">
                <a:solidFill>
                  <a:schemeClr val="accent1">
                    <a:lumMod val="50000"/>
                  </a:schemeClr>
                </a:solidFill>
              </a:rPr>
              <a:t>Ausdehnung</a:t>
            </a:r>
          </a:p>
          <a:p>
            <a:endParaRPr lang="de-DE" dirty="0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BDED4FBD-D7F8-7E46-85FA-3A8B7998279B}"/>
              </a:ext>
            </a:extLst>
          </p:cNvPr>
          <p:cNvSpPr txBox="1"/>
          <p:nvPr/>
        </p:nvSpPr>
        <p:spPr>
          <a:xfrm>
            <a:off x="28438026" y="7506367"/>
            <a:ext cx="313419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3200" dirty="0">
                <a:solidFill>
                  <a:schemeClr val="accent1">
                    <a:lumMod val="50000"/>
                  </a:schemeClr>
                </a:solidFill>
              </a:rPr>
              <a:t>Abschmelzen der </a:t>
            </a:r>
          </a:p>
          <a:p>
            <a:pPr algn="ctr"/>
            <a:r>
              <a:rPr lang="de-DE" sz="3200" dirty="0">
                <a:solidFill>
                  <a:schemeClr val="accent1">
                    <a:lumMod val="50000"/>
                  </a:schemeClr>
                </a:solidFill>
              </a:rPr>
              <a:t>Eisflächen</a:t>
            </a:r>
          </a:p>
        </p:txBody>
      </p:sp>
      <p:sp>
        <p:nvSpPr>
          <p:cNvPr id="21" name="Plus 20">
            <a:extLst>
              <a:ext uri="{FF2B5EF4-FFF2-40B4-BE49-F238E27FC236}">
                <a16:creationId xmlns:a16="http://schemas.microsoft.com/office/drawing/2014/main" id="{EBB9FF1D-0427-8244-8353-AEDB8B5C1758}"/>
              </a:ext>
            </a:extLst>
          </p:cNvPr>
          <p:cNvSpPr/>
          <p:nvPr/>
        </p:nvSpPr>
        <p:spPr>
          <a:xfrm>
            <a:off x="27433571" y="7632988"/>
            <a:ext cx="680484" cy="673546"/>
          </a:xfrm>
          <a:prstGeom prst="mathPlus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3A6F73F8-F0D4-3749-BCF4-5E8897D9CF9A}"/>
              </a:ext>
            </a:extLst>
          </p:cNvPr>
          <p:cNvSpPr txBox="1"/>
          <p:nvPr/>
        </p:nvSpPr>
        <p:spPr>
          <a:xfrm>
            <a:off x="24187240" y="13302338"/>
            <a:ext cx="950966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>
                <a:solidFill>
                  <a:schemeClr val="accent1">
                    <a:lumMod val="50000"/>
                  </a:schemeClr>
                </a:solidFill>
                <a:sym typeface="Wingdings" pitchFamily="2" charset="2"/>
              </a:rPr>
              <a:t> Im Zeitraum </a:t>
            </a:r>
            <a:r>
              <a:rPr lang="de-DE" sz="3200" b="1" dirty="0">
                <a:solidFill>
                  <a:schemeClr val="accent1">
                    <a:lumMod val="50000"/>
                  </a:schemeClr>
                </a:solidFill>
                <a:sym typeface="Wingdings" pitchFamily="2" charset="2"/>
              </a:rPr>
              <a:t>1931 bis 1981 </a:t>
            </a:r>
            <a:r>
              <a:rPr lang="de-DE" sz="3200" dirty="0">
                <a:solidFill>
                  <a:schemeClr val="accent1">
                    <a:lumMod val="50000"/>
                  </a:schemeClr>
                </a:solidFill>
                <a:sym typeface="Wingdings" pitchFamily="2" charset="2"/>
              </a:rPr>
              <a:t>beträgt der relative 	Meeresspiegelanstieg </a:t>
            </a:r>
            <a:r>
              <a:rPr lang="de-DE" sz="3200" b="1" dirty="0">
                <a:solidFill>
                  <a:schemeClr val="accent1">
                    <a:lumMod val="50000"/>
                  </a:schemeClr>
                </a:solidFill>
                <a:sym typeface="Wingdings" pitchFamily="2" charset="2"/>
              </a:rPr>
              <a:t>2,39 mm / Jahr </a:t>
            </a:r>
            <a:r>
              <a:rPr lang="de-DE" sz="2400" dirty="0">
                <a:solidFill>
                  <a:schemeClr val="accent1">
                    <a:lumMod val="50000"/>
                  </a:schemeClr>
                </a:solidFill>
                <a:sym typeface="Wingdings" pitchFamily="2" charset="2"/>
              </a:rPr>
              <a:t>[7]</a:t>
            </a:r>
            <a:endParaRPr lang="de-DE" sz="32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46F4C21F-8AFA-3A4B-9C60-C0B3D1A6C49B}"/>
              </a:ext>
            </a:extLst>
          </p:cNvPr>
          <p:cNvSpPr txBox="1"/>
          <p:nvPr/>
        </p:nvSpPr>
        <p:spPr>
          <a:xfrm>
            <a:off x="34309688" y="6713289"/>
            <a:ext cx="771342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à"/>
            </a:pPr>
            <a:r>
              <a:rPr lang="de-DE" sz="3200" dirty="0">
                <a:solidFill>
                  <a:schemeClr val="accent1">
                    <a:lumMod val="50000"/>
                  </a:schemeClr>
                </a:solidFill>
                <a:sym typeface="Wingdings" pitchFamily="2" charset="2"/>
              </a:rPr>
              <a:t> Eine Studie der University of Miami zeigt, 	dass zwischen </a:t>
            </a:r>
            <a:r>
              <a:rPr lang="de-DE" sz="3200" b="1" dirty="0">
                <a:solidFill>
                  <a:schemeClr val="accent1">
                    <a:lumMod val="50000"/>
                  </a:schemeClr>
                </a:solidFill>
                <a:sym typeface="Wingdings" pitchFamily="2" charset="2"/>
              </a:rPr>
              <a:t>2006 und 2016</a:t>
            </a:r>
            <a:r>
              <a:rPr lang="de-DE" sz="3200" dirty="0">
                <a:solidFill>
                  <a:schemeClr val="accent1">
                    <a:lumMod val="50000"/>
                  </a:schemeClr>
                </a:solidFill>
                <a:sym typeface="Wingdings" pitchFamily="2" charset="2"/>
              </a:rPr>
              <a:t> der 	durchschnittliche Meeresspiegelanstieg 	bei </a:t>
            </a:r>
            <a:r>
              <a:rPr lang="de-DE" sz="3200" b="1" dirty="0">
                <a:solidFill>
                  <a:schemeClr val="accent1">
                    <a:lumMod val="50000"/>
                  </a:schemeClr>
                </a:solidFill>
                <a:sym typeface="Wingdings" pitchFamily="2" charset="2"/>
              </a:rPr>
              <a:t>6 mm / Jahr</a:t>
            </a:r>
            <a:r>
              <a:rPr lang="de-DE" sz="3200" dirty="0">
                <a:solidFill>
                  <a:schemeClr val="accent1">
                    <a:lumMod val="50000"/>
                  </a:schemeClr>
                </a:solidFill>
                <a:sym typeface="Wingdings" pitchFamily="2" charset="2"/>
              </a:rPr>
              <a:t> liegt 							   </a:t>
            </a:r>
            <a:r>
              <a:rPr lang="de-DE" sz="2400" dirty="0">
                <a:solidFill>
                  <a:schemeClr val="accent1">
                    <a:lumMod val="50000"/>
                  </a:schemeClr>
                </a:solidFill>
                <a:sym typeface="Wingdings" pitchFamily="2" charset="2"/>
              </a:rPr>
              <a:t>[4]</a:t>
            </a:r>
            <a:endParaRPr lang="de-DE" sz="1400" dirty="0">
              <a:solidFill>
                <a:schemeClr val="accent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39B6CE6A-CA11-4B4B-829F-23C0909C82E6}"/>
              </a:ext>
            </a:extLst>
          </p:cNvPr>
          <p:cNvSpPr/>
          <p:nvPr/>
        </p:nvSpPr>
        <p:spPr>
          <a:xfrm>
            <a:off x="34310898" y="11783955"/>
            <a:ext cx="7766005" cy="2421148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92A55B94-F2A0-6849-B0DB-BB910C8107A8}"/>
              </a:ext>
            </a:extLst>
          </p:cNvPr>
          <p:cNvSpPr txBox="1"/>
          <p:nvPr/>
        </p:nvSpPr>
        <p:spPr>
          <a:xfrm>
            <a:off x="34597633" y="12086728"/>
            <a:ext cx="732515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à"/>
            </a:pPr>
            <a:r>
              <a:rPr lang="de-DE" sz="3200" dirty="0">
                <a:solidFill>
                  <a:schemeClr val="accent1">
                    <a:lumMod val="50000"/>
                  </a:schemeClr>
                </a:solidFill>
                <a:sym typeface="Wingdings" pitchFamily="2" charset="2"/>
              </a:rPr>
              <a:t> </a:t>
            </a:r>
            <a:r>
              <a:rPr lang="de-DE" sz="3200" b="1" dirty="0">
                <a:solidFill>
                  <a:schemeClr val="accent1">
                    <a:lumMod val="50000"/>
                  </a:schemeClr>
                </a:solidFill>
                <a:sym typeface="Wingdings" pitchFamily="2" charset="2"/>
              </a:rPr>
              <a:t>Beschleunigung</a:t>
            </a:r>
            <a:r>
              <a:rPr lang="de-DE" sz="3200" b="1" dirty="0">
                <a:solidFill>
                  <a:srgbClr val="C00000"/>
                </a:solidFill>
                <a:sym typeface="Wingdings" pitchFamily="2" charset="2"/>
              </a:rPr>
              <a:t> </a:t>
            </a:r>
            <a:r>
              <a:rPr lang="de-DE" sz="3200" dirty="0">
                <a:solidFill>
                  <a:schemeClr val="accent1">
                    <a:lumMod val="50000"/>
                  </a:schemeClr>
                </a:solidFill>
                <a:sym typeface="Wingdings" pitchFamily="2" charset="2"/>
              </a:rPr>
              <a:t>des Meeresspiegel-		</a:t>
            </a:r>
            <a:r>
              <a:rPr lang="de-DE" sz="3200" dirty="0" err="1">
                <a:solidFill>
                  <a:schemeClr val="accent1">
                    <a:lumMod val="50000"/>
                  </a:schemeClr>
                </a:solidFill>
                <a:sym typeface="Wingdings" pitchFamily="2" charset="2"/>
              </a:rPr>
              <a:t>anstiegs</a:t>
            </a:r>
            <a:endParaRPr lang="de-DE" sz="3200" dirty="0">
              <a:solidFill>
                <a:schemeClr val="accent1">
                  <a:lumMod val="50000"/>
                </a:schemeClr>
              </a:solidFill>
              <a:sym typeface="Wingdings" pitchFamily="2" charset="2"/>
            </a:endParaRPr>
          </a:p>
          <a:p>
            <a:pPr marL="285750" indent="-285750">
              <a:buFont typeface="Wingdings" pitchFamily="2" charset="2"/>
              <a:buChar char="à"/>
            </a:pPr>
            <a:r>
              <a:rPr lang="de-DE" sz="3200" dirty="0">
                <a:solidFill>
                  <a:schemeClr val="accent1">
                    <a:lumMod val="50000"/>
                  </a:schemeClr>
                </a:solidFill>
                <a:sym typeface="Wingdings" pitchFamily="2" charset="2"/>
              </a:rPr>
              <a:t> </a:t>
            </a:r>
            <a:r>
              <a:rPr lang="de-DE" sz="3200" b="1" dirty="0">
                <a:solidFill>
                  <a:schemeClr val="accent1">
                    <a:lumMod val="50000"/>
                  </a:schemeClr>
                </a:solidFill>
                <a:sym typeface="Wingdings" pitchFamily="2" charset="2"/>
              </a:rPr>
              <a:t>steigendes Risiko</a:t>
            </a:r>
            <a:r>
              <a:rPr lang="de-DE" sz="3200" dirty="0">
                <a:solidFill>
                  <a:schemeClr val="accent1">
                    <a:lumMod val="50000"/>
                  </a:schemeClr>
                </a:solidFill>
                <a:sym typeface="Wingdings" pitchFamily="2" charset="2"/>
              </a:rPr>
              <a:t> von 	Überschwemmungen </a:t>
            </a:r>
            <a:endParaRPr lang="de-DE" sz="32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F8B0524C-EDFC-DB4E-AE4E-40AF309A4119}"/>
              </a:ext>
            </a:extLst>
          </p:cNvPr>
          <p:cNvSpPr/>
          <p:nvPr/>
        </p:nvSpPr>
        <p:spPr>
          <a:xfrm>
            <a:off x="530607" y="5487857"/>
            <a:ext cx="8362252" cy="111034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EBD13A7D-36C9-9448-B163-285D8D37A0CA}"/>
              </a:ext>
            </a:extLst>
          </p:cNvPr>
          <p:cNvSpPr txBox="1"/>
          <p:nvPr/>
        </p:nvSpPr>
        <p:spPr>
          <a:xfrm>
            <a:off x="805484" y="5702625"/>
            <a:ext cx="79634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b="1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Das Risiko-Konzept</a:t>
            </a:r>
          </a:p>
        </p:txBody>
      </p:sp>
      <p:sp>
        <p:nvSpPr>
          <p:cNvPr id="39" name="Dreieck 38">
            <a:extLst>
              <a:ext uri="{FF2B5EF4-FFF2-40B4-BE49-F238E27FC236}">
                <a16:creationId xmlns:a16="http://schemas.microsoft.com/office/drawing/2014/main" id="{49B0B7F6-EA8C-864B-8A00-4E1ED1643815}"/>
              </a:ext>
            </a:extLst>
          </p:cNvPr>
          <p:cNvSpPr/>
          <p:nvPr/>
        </p:nvSpPr>
        <p:spPr>
          <a:xfrm>
            <a:off x="3012999" y="7061471"/>
            <a:ext cx="3263900" cy="3238500"/>
          </a:xfrm>
          <a:prstGeom prst="triangle">
            <a:avLst/>
          </a:prstGeom>
          <a:solidFill>
            <a:schemeClr val="accent1">
              <a:lumMod val="40000"/>
              <a:lumOff val="60000"/>
            </a:schemeClr>
          </a:solidFill>
          <a:ln w="2222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3200" b="1" dirty="0"/>
          </a:p>
        </p:txBody>
      </p:sp>
      <p:sp>
        <p:nvSpPr>
          <p:cNvPr id="41" name="Textfeld 40">
            <a:extLst>
              <a:ext uri="{FF2B5EF4-FFF2-40B4-BE49-F238E27FC236}">
                <a16:creationId xmlns:a16="http://schemas.microsoft.com/office/drawing/2014/main" id="{EB27E99F-275B-BC45-9D44-135055C7AFDF}"/>
              </a:ext>
            </a:extLst>
          </p:cNvPr>
          <p:cNvSpPr txBox="1"/>
          <p:nvPr/>
        </p:nvSpPr>
        <p:spPr>
          <a:xfrm rot="17820000">
            <a:off x="1855581" y="8326868"/>
            <a:ext cx="33462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200" dirty="0" err="1">
                <a:solidFill>
                  <a:schemeClr val="accent1">
                    <a:lumMod val="50000"/>
                  </a:schemeClr>
                </a:solidFill>
              </a:rPr>
              <a:t>Vulnerability</a:t>
            </a:r>
            <a:endParaRPr lang="de-DE" sz="32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941416A4-B5FD-B94F-9477-B3CEC699ED6F}"/>
              </a:ext>
            </a:extLst>
          </p:cNvPr>
          <p:cNvSpPr txBox="1"/>
          <p:nvPr/>
        </p:nvSpPr>
        <p:spPr>
          <a:xfrm rot="3840000">
            <a:off x="4242509" y="8242331"/>
            <a:ext cx="30519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200" dirty="0" err="1">
                <a:solidFill>
                  <a:schemeClr val="accent1">
                    <a:lumMod val="50000"/>
                  </a:schemeClr>
                </a:solidFill>
              </a:rPr>
              <a:t>Exposure</a:t>
            </a:r>
            <a:endParaRPr lang="de-DE" sz="32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4" name="Textfeld 43">
            <a:extLst>
              <a:ext uri="{FF2B5EF4-FFF2-40B4-BE49-F238E27FC236}">
                <a16:creationId xmlns:a16="http://schemas.microsoft.com/office/drawing/2014/main" id="{757A46E6-86C9-094A-A354-7D4B0234D6FB}"/>
              </a:ext>
            </a:extLst>
          </p:cNvPr>
          <p:cNvSpPr txBox="1"/>
          <p:nvPr/>
        </p:nvSpPr>
        <p:spPr>
          <a:xfrm>
            <a:off x="2827438" y="10326416"/>
            <a:ext cx="34427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200" dirty="0" err="1">
                <a:solidFill>
                  <a:schemeClr val="accent1">
                    <a:lumMod val="50000"/>
                  </a:schemeClr>
                </a:solidFill>
              </a:rPr>
              <a:t>Hazard</a:t>
            </a:r>
            <a:r>
              <a:rPr lang="de-DE" sz="3200" dirty="0">
                <a:solidFill>
                  <a:schemeClr val="accent1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45" name="Textfeld 44">
            <a:extLst>
              <a:ext uri="{FF2B5EF4-FFF2-40B4-BE49-F238E27FC236}">
                <a16:creationId xmlns:a16="http://schemas.microsoft.com/office/drawing/2014/main" id="{FE933FB2-F099-8546-9243-EB27968CE8EF}"/>
              </a:ext>
            </a:extLst>
          </p:cNvPr>
          <p:cNvSpPr txBox="1"/>
          <p:nvPr/>
        </p:nvSpPr>
        <p:spPr>
          <a:xfrm>
            <a:off x="2916445" y="8882188"/>
            <a:ext cx="34570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200" b="1" dirty="0" err="1">
                <a:solidFill>
                  <a:schemeClr val="accent1">
                    <a:lumMod val="50000"/>
                  </a:schemeClr>
                </a:solidFill>
              </a:rPr>
              <a:t>Risk</a:t>
            </a:r>
            <a:endParaRPr lang="de-DE" sz="32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8" name="Textfeld 47">
            <a:extLst>
              <a:ext uri="{FF2B5EF4-FFF2-40B4-BE49-F238E27FC236}">
                <a16:creationId xmlns:a16="http://schemas.microsoft.com/office/drawing/2014/main" id="{3DCC0199-34FA-B64C-8B76-C8702BE91FFF}"/>
              </a:ext>
            </a:extLst>
          </p:cNvPr>
          <p:cNvSpPr txBox="1"/>
          <p:nvPr/>
        </p:nvSpPr>
        <p:spPr>
          <a:xfrm>
            <a:off x="1392172" y="11137459"/>
            <a:ext cx="631326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>
                <a:solidFill>
                  <a:schemeClr val="accent1">
                    <a:lumMod val="50000"/>
                  </a:schemeClr>
                </a:solidFill>
              </a:rPr>
              <a:t>Risiko-Konzept </a:t>
            </a:r>
            <a:r>
              <a:rPr lang="de-DE" sz="2400" dirty="0">
                <a:solidFill>
                  <a:schemeClr val="accent1">
                    <a:lumMod val="50000"/>
                  </a:schemeClr>
                </a:solidFill>
              </a:rPr>
              <a:t>(nach Crichton, 1999</a:t>
            </a:r>
            <a:r>
              <a:rPr lang="de-DE" sz="3200" dirty="0">
                <a:solidFill>
                  <a:schemeClr val="accent1">
                    <a:lumMod val="50000"/>
                  </a:schemeClr>
                </a:solidFill>
              </a:rPr>
              <a:t>):</a:t>
            </a:r>
          </a:p>
          <a:p>
            <a:endParaRPr lang="de-DE" sz="3200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de-DE" sz="3200" dirty="0">
                <a:solidFill>
                  <a:schemeClr val="accent1">
                    <a:lumMod val="50000"/>
                  </a:schemeClr>
                </a:solidFill>
              </a:rPr>
              <a:t>Vergrößert sich einer der Faktoren </a:t>
            </a:r>
            <a:r>
              <a:rPr lang="de-DE" sz="3200" i="1" dirty="0" err="1">
                <a:solidFill>
                  <a:schemeClr val="accent1">
                    <a:lumMod val="50000"/>
                  </a:schemeClr>
                </a:solidFill>
              </a:rPr>
              <a:t>Vulnerability</a:t>
            </a:r>
            <a:r>
              <a:rPr lang="de-DE" sz="3200" dirty="0">
                <a:solidFill>
                  <a:schemeClr val="accent1">
                    <a:lumMod val="50000"/>
                  </a:schemeClr>
                </a:solidFill>
              </a:rPr>
              <a:t>, </a:t>
            </a:r>
            <a:r>
              <a:rPr lang="de-DE" sz="3200" i="1" dirty="0" err="1">
                <a:solidFill>
                  <a:schemeClr val="accent1">
                    <a:lumMod val="50000"/>
                  </a:schemeClr>
                </a:solidFill>
              </a:rPr>
              <a:t>Exposure</a:t>
            </a:r>
            <a:r>
              <a:rPr lang="de-DE" sz="3200" dirty="0">
                <a:solidFill>
                  <a:schemeClr val="accent1">
                    <a:lumMod val="50000"/>
                  </a:schemeClr>
                </a:solidFill>
              </a:rPr>
              <a:t> oder </a:t>
            </a:r>
            <a:r>
              <a:rPr lang="de-DE" sz="3200" i="1" dirty="0" err="1">
                <a:solidFill>
                  <a:schemeClr val="accent1">
                    <a:lumMod val="50000"/>
                  </a:schemeClr>
                </a:solidFill>
              </a:rPr>
              <a:t>Hazard</a:t>
            </a:r>
            <a:r>
              <a:rPr lang="de-DE" sz="3200" dirty="0">
                <a:solidFill>
                  <a:schemeClr val="accent1">
                    <a:lumMod val="50000"/>
                  </a:schemeClr>
                </a:solidFill>
              </a:rPr>
              <a:t>, so steigt das Gesamtrisiko ebenfalls an.</a:t>
            </a:r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FC528948-975D-3D4B-B880-17C8D8AF2E04}"/>
              </a:ext>
            </a:extLst>
          </p:cNvPr>
          <p:cNvSpPr/>
          <p:nvPr/>
        </p:nvSpPr>
        <p:spPr>
          <a:xfrm>
            <a:off x="27959601" y="14723243"/>
            <a:ext cx="14534769" cy="14779168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58CC7538-CD14-C145-AB74-1E868BD2307E}"/>
              </a:ext>
            </a:extLst>
          </p:cNvPr>
          <p:cNvSpPr/>
          <p:nvPr/>
        </p:nvSpPr>
        <p:spPr>
          <a:xfrm>
            <a:off x="27959601" y="14732783"/>
            <a:ext cx="14534769" cy="111034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1" name="Textfeld 60">
            <a:extLst>
              <a:ext uri="{FF2B5EF4-FFF2-40B4-BE49-F238E27FC236}">
                <a16:creationId xmlns:a16="http://schemas.microsoft.com/office/drawing/2014/main" id="{B52C9F48-1D0F-9142-96B6-B034E035EEB6}"/>
              </a:ext>
            </a:extLst>
          </p:cNvPr>
          <p:cNvSpPr txBox="1"/>
          <p:nvPr/>
        </p:nvSpPr>
        <p:spPr>
          <a:xfrm>
            <a:off x="28167066" y="14929258"/>
            <a:ext cx="128642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b="1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Mögliche Lösungsansätze &amp; Maßnahmen der Mitigation</a:t>
            </a:r>
          </a:p>
        </p:txBody>
      </p:sp>
      <p:sp>
        <p:nvSpPr>
          <p:cNvPr id="62" name="Textfeld 61">
            <a:extLst>
              <a:ext uri="{FF2B5EF4-FFF2-40B4-BE49-F238E27FC236}">
                <a16:creationId xmlns:a16="http://schemas.microsoft.com/office/drawing/2014/main" id="{7D440104-A708-0749-9BAD-5903A1303BC6}"/>
              </a:ext>
            </a:extLst>
          </p:cNvPr>
          <p:cNvSpPr txBox="1"/>
          <p:nvPr/>
        </p:nvSpPr>
        <p:spPr>
          <a:xfrm>
            <a:off x="35666288" y="16039602"/>
            <a:ext cx="6291943" cy="2554545"/>
          </a:xfrm>
          <a:prstGeom prst="rect">
            <a:avLst/>
          </a:prstGeom>
          <a:noFill/>
          <a:ln w="15875">
            <a:solidFill>
              <a:schemeClr val="accent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de-DE" sz="3200" b="1" dirty="0">
                <a:solidFill>
                  <a:schemeClr val="accent1">
                    <a:lumMod val="50000"/>
                  </a:schemeClr>
                </a:solidFill>
              </a:rPr>
              <a:t>ingenieurtechnische Lösungen</a:t>
            </a:r>
            <a:r>
              <a:rPr lang="de-DE" sz="3200" dirty="0">
                <a:solidFill>
                  <a:schemeClr val="accent1">
                    <a:lumMod val="50000"/>
                  </a:schemeClr>
                </a:solidFill>
              </a:rPr>
              <a:t>: </a:t>
            </a:r>
          </a:p>
          <a:p>
            <a:r>
              <a:rPr lang="de-DE" sz="3200" dirty="0">
                <a:solidFill>
                  <a:schemeClr val="accent1">
                    <a:lumMod val="50000"/>
                  </a:schemeClr>
                </a:solidFill>
              </a:rPr>
              <a:t>Pumpsystem innerhalb der Stadt,</a:t>
            </a:r>
          </a:p>
          <a:p>
            <a:r>
              <a:rPr lang="de-DE" sz="3200" dirty="0">
                <a:solidFill>
                  <a:schemeClr val="accent1">
                    <a:lumMod val="50000"/>
                  </a:schemeClr>
                </a:solidFill>
              </a:rPr>
              <a:t>erhöhte Straßen und Gehwege,</a:t>
            </a:r>
          </a:p>
          <a:p>
            <a:r>
              <a:rPr lang="de-DE" sz="3200" dirty="0">
                <a:solidFill>
                  <a:schemeClr val="accent1">
                    <a:lumMod val="50000"/>
                  </a:schemeClr>
                </a:solidFill>
              </a:rPr>
              <a:t>neue Bauvorschriften </a:t>
            </a:r>
          </a:p>
          <a:p>
            <a:r>
              <a:rPr lang="de-DE" sz="3200" dirty="0">
                <a:solidFill>
                  <a:schemeClr val="accent1">
                    <a:lumMod val="50000"/>
                  </a:schemeClr>
                </a:solidFill>
              </a:rPr>
              <a:t>Kosten: 500 Mio. $US					 </a:t>
            </a:r>
            <a:r>
              <a:rPr lang="de-DE" sz="2400" dirty="0">
                <a:solidFill>
                  <a:schemeClr val="accent1">
                    <a:lumMod val="50000"/>
                  </a:schemeClr>
                </a:solidFill>
              </a:rPr>
              <a:t>[6]</a:t>
            </a:r>
            <a:endParaRPr lang="de-DE" sz="3200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64" name="Grafik 63" descr="Ein Bild, das Text, Karte enthält.&#10;&#10;Automatisch generierte Beschreibung">
            <a:extLst>
              <a:ext uri="{FF2B5EF4-FFF2-40B4-BE49-F238E27FC236}">
                <a16:creationId xmlns:a16="http://schemas.microsoft.com/office/drawing/2014/main" id="{91DFC245-F93F-A749-9651-381B80BD11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544011" y="15998802"/>
            <a:ext cx="6526135" cy="5039060"/>
          </a:xfrm>
          <a:prstGeom prst="rect">
            <a:avLst/>
          </a:prstGeom>
        </p:spPr>
      </p:pic>
      <p:sp>
        <p:nvSpPr>
          <p:cNvPr id="65" name="Textfeld 64">
            <a:extLst>
              <a:ext uri="{FF2B5EF4-FFF2-40B4-BE49-F238E27FC236}">
                <a16:creationId xmlns:a16="http://schemas.microsoft.com/office/drawing/2014/main" id="{0B753C87-1D99-8F49-A328-DE54D07B82CB}"/>
              </a:ext>
            </a:extLst>
          </p:cNvPr>
          <p:cNvSpPr txBox="1"/>
          <p:nvPr/>
        </p:nvSpPr>
        <p:spPr>
          <a:xfrm>
            <a:off x="28548521" y="21814942"/>
            <a:ext cx="6501605" cy="3539430"/>
          </a:xfrm>
          <a:prstGeom prst="rect">
            <a:avLst/>
          </a:prstGeom>
          <a:noFill/>
          <a:ln w="15875">
            <a:solidFill>
              <a:schemeClr val="accent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de-DE" sz="3200" b="1" dirty="0">
                <a:solidFill>
                  <a:schemeClr val="accent1">
                    <a:lumMod val="50000"/>
                  </a:schemeClr>
                </a:solidFill>
              </a:rPr>
              <a:t>Renaturierung der Küste</a:t>
            </a:r>
            <a:r>
              <a:rPr lang="de-DE" sz="3200" dirty="0">
                <a:solidFill>
                  <a:schemeClr val="accent1">
                    <a:lumMod val="50000"/>
                  </a:schemeClr>
                </a:solidFill>
              </a:rPr>
              <a:t>:</a:t>
            </a:r>
          </a:p>
          <a:p>
            <a:r>
              <a:rPr lang="de-DE" sz="3200" dirty="0">
                <a:solidFill>
                  <a:schemeClr val="accent1">
                    <a:lumMod val="50000"/>
                  </a:schemeClr>
                </a:solidFill>
              </a:rPr>
              <a:t>Sandauffüllung entlang des Strandes</a:t>
            </a:r>
          </a:p>
          <a:p>
            <a:r>
              <a:rPr lang="de-DE" sz="3200" dirty="0">
                <a:solidFill>
                  <a:schemeClr val="accent1">
                    <a:lumMod val="50000"/>
                  </a:schemeClr>
                </a:solidFill>
                <a:sym typeface="Wingdings" pitchFamily="2" charset="2"/>
              </a:rPr>
              <a:t> 158 Mio. $US in 2019</a:t>
            </a:r>
            <a:endParaRPr lang="de-DE" sz="3200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de-DE" sz="3200" dirty="0">
                <a:solidFill>
                  <a:schemeClr val="accent1">
                    <a:lumMod val="50000"/>
                  </a:schemeClr>
                </a:solidFill>
              </a:rPr>
              <a:t>	Widerherstellung der Dünen (inkl. 	Vegetation) </a:t>
            </a:r>
          </a:p>
          <a:p>
            <a:pPr marL="457200" indent="-457200">
              <a:buFont typeface="Wingdings" pitchFamily="2" charset="2"/>
              <a:buChar char="à"/>
            </a:pPr>
            <a:r>
              <a:rPr lang="de-DE" sz="3200" dirty="0">
                <a:solidFill>
                  <a:schemeClr val="accent1">
                    <a:lumMod val="50000"/>
                  </a:schemeClr>
                </a:solidFill>
                <a:sym typeface="Wingdings" pitchFamily="2" charset="2"/>
              </a:rPr>
              <a:t>Schutz vor Erosion und </a:t>
            </a:r>
            <a:r>
              <a:rPr lang="de-DE" sz="3200" dirty="0" err="1">
                <a:solidFill>
                  <a:schemeClr val="accent1">
                    <a:lumMod val="50000"/>
                  </a:schemeClr>
                </a:solidFill>
                <a:sym typeface="Wingdings" pitchFamily="2" charset="2"/>
              </a:rPr>
              <a:t>Hurrikanes</a:t>
            </a:r>
            <a:endParaRPr lang="de-DE" sz="3200" dirty="0">
              <a:solidFill>
                <a:schemeClr val="accent1">
                  <a:lumMod val="50000"/>
                </a:schemeClr>
              </a:solidFill>
              <a:sym typeface="Wingdings" pitchFamily="2" charset="2"/>
            </a:endParaRPr>
          </a:p>
          <a:p>
            <a:pPr marL="457200" indent="-457200">
              <a:buFont typeface="Wingdings" pitchFamily="2" charset="2"/>
              <a:buChar char="à"/>
            </a:pPr>
            <a:r>
              <a:rPr lang="de-DE" sz="3200" dirty="0">
                <a:solidFill>
                  <a:schemeClr val="accent1">
                    <a:lumMod val="50000"/>
                  </a:schemeClr>
                </a:solidFill>
                <a:sym typeface="Wingdings" pitchFamily="2" charset="2"/>
              </a:rPr>
              <a:t>Touristische Wertschöpfung </a:t>
            </a:r>
            <a:r>
              <a:rPr lang="de-DE" sz="2400" dirty="0">
                <a:solidFill>
                  <a:schemeClr val="accent1">
                    <a:lumMod val="50000"/>
                  </a:schemeClr>
                </a:solidFill>
                <a:sym typeface="Wingdings" pitchFamily="2" charset="2"/>
              </a:rPr>
              <a:t>[6], [10]</a:t>
            </a:r>
            <a:endParaRPr lang="de-DE" sz="32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6" name="Textfeld 65">
            <a:extLst>
              <a:ext uri="{FF2B5EF4-FFF2-40B4-BE49-F238E27FC236}">
                <a16:creationId xmlns:a16="http://schemas.microsoft.com/office/drawing/2014/main" id="{95DC701C-07F1-2E49-B8E0-F323477FBEFE}"/>
              </a:ext>
            </a:extLst>
          </p:cNvPr>
          <p:cNvSpPr txBox="1"/>
          <p:nvPr/>
        </p:nvSpPr>
        <p:spPr>
          <a:xfrm>
            <a:off x="35526317" y="26614132"/>
            <a:ext cx="6607778" cy="2062103"/>
          </a:xfrm>
          <a:prstGeom prst="rect">
            <a:avLst/>
          </a:prstGeom>
          <a:noFill/>
          <a:ln w="15875">
            <a:solidFill>
              <a:schemeClr val="accent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de-DE" sz="3200" b="1" dirty="0">
                <a:solidFill>
                  <a:schemeClr val="accent1">
                    <a:lumMod val="50000"/>
                  </a:schemeClr>
                </a:solidFill>
              </a:rPr>
              <a:t>Angepasstes Flächenmanagement: </a:t>
            </a:r>
          </a:p>
          <a:p>
            <a:r>
              <a:rPr lang="de-DE" sz="3200" i="1" dirty="0">
                <a:solidFill>
                  <a:schemeClr val="accent1">
                    <a:lumMod val="50000"/>
                  </a:schemeClr>
                </a:solidFill>
              </a:rPr>
              <a:t>	</a:t>
            </a:r>
            <a:r>
              <a:rPr lang="de-DE" sz="3200" i="1" dirty="0" err="1">
                <a:solidFill>
                  <a:schemeClr val="accent1">
                    <a:lumMod val="50000"/>
                  </a:schemeClr>
                </a:solidFill>
              </a:rPr>
              <a:t>Managed</a:t>
            </a:r>
            <a:r>
              <a:rPr lang="de-DE" sz="3200" i="1" dirty="0">
                <a:solidFill>
                  <a:schemeClr val="accent1">
                    <a:lumMod val="50000"/>
                  </a:schemeClr>
                </a:solidFill>
              </a:rPr>
              <a:t> Retreat</a:t>
            </a:r>
          </a:p>
          <a:p>
            <a:r>
              <a:rPr lang="de-DE" sz="3200" dirty="0">
                <a:solidFill>
                  <a:schemeClr val="accent1">
                    <a:lumMod val="50000"/>
                  </a:schemeClr>
                </a:solidFill>
                <a:sym typeface="Wingdings" pitchFamily="2" charset="2"/>
              </a:rPr>
              <a:t> Rückzug aus Risikogebiet vs. 	Investment und Immobilien-Boom</a:t>
            </a:r>
            <a:endParaRPr lang="de-DE" sz="3200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69" name="Grafik 68" descr="Ein Bild, das draußen, grün, Wasser, sitzend enthält.&#10;&#10;Automatisch generierte Beschreibung">
            <a:extLst>
              <a:ext uri="{FF2B5EF4-FFF2-40B4-BE49-F238E27FC236}">
                <a16:creationId xmlns:a16="http://schemas.microsoft.com/office/drawing/2014/main" id="{AB61C59A-935A-5E41-ABFD-00FAAAD28D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432148" y="21298259"/>
            <a:ext cx="6680200" cy="4470400"/>
          </a:xfrm>
          <a:prstGeom prst="rect">
            <a:avLst/>
          </a:prstGeom>
        </p:spPr>
      </p:pic>
      <p:pic>
        <p:nvPicPr>
          <p:cNvPr id="68" name="Grafik 67" descr="Ein Bild, das Foto, weiß, schwarz, Boot enthält.&#10;&#10;Automatisch generierte Beschreibung">
            <a:extLst>
              <a:ext uri="{FF2B5EF4-FFF2-40B4-BE49-F238E27FC236}">
                <a16:creationId xmlns:a16="http://schemas.microsoft.com/office/drawing/2014/main" id="{DD741FC2-B573-E946-8AD1-84D1D37EF9A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958266" y="18940314"/>
            <a:ext cx="4321327" cy="3446392"/>
          </a:xfrm>
          <a:prstGeom prst="rect">
            <a:avLst/>
          </a:prstGeom>
        </p:spPr>
      </p:pic>
      <p:sp>
        <p:nvSpPr>
          <p:cNvPr id="18" name="Rechteck 17">
            <a:extLst>
              <a:ext uri="{FF2B5EF4-FFF2-40B4-BE49-F238E27FC236}">
                <a16:creationId xmlns:a16="http://schemas.microsoft.com/office/drawing/2014/main" id="{21CA022A-551F-9345-AD5F-84C7483EF68B}"/>
              </a:ext>
            </a:extLst>
          </p:cNvPr>
          <p:cNvSpPr/>
          <p:nvPr/>
        </p:nvSpPr>
        <p:spPr>
          <a:xfrm>
            <a:off x="491468" y="14794159"/>
            <a:ext cx="27164740" cy="14708252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520B2D19-82AC-E241-88AE-67CC6D731576}"/>
              </a:ext>
            </a:extLst>
          </p:cNvPr>
          <p:cNvSpPr/>
          <p:nvPr/>
        </p:nvSpPr>
        <p:spPr>
          <a:xfrm>
            <a:off x="430042" y="14695868"/>
            <a:ext cx="27226165" cy="111034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aphicFrame>
        <p:nvGraphicFramePr>
          <p:cNvPr id="24" name="Diagramm 23">
            <a:extLst>
              <a:ext uri="{FF2B5EF4-FFF2-40B4-BE49-F238E27FC236}">
                <a16:creationId xmlns:a16="http://schemas.microsoft.com/office/drawing/2014/main" id="{8EC652E6-3F0D-684E-A460-32AA12DB274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4711588"/>
              </p:ext>
            </p:extLst>
          </p:nvPr>
        </p:nvGraphicFramePr>
        <p:xfrm>
          <a:off x="9659431" y="16146430"/>
          <a:ext cx="12307766" cy="91805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sp>
        <p:nvSpPr>
          <p:cNvPr id="29" name="Textfeld 28">
            <a:extLst>
              <a:ext uri="{FF2B5EF4-FFF2-40B4-BE49-F238E27FC236}">
                <a16:creationId xmlns:a16="http://schemas.microsoft.com/office/drawing/2014/main" id="{91C351BB-CEDB-BD41-B45C-7B610E035178}"/>
              </a:ext>
            </a:extLst>
          </p:cNvPr>
          <p:cNvSpPr txBox="1"/>
          <p:nvPr/>
        </p:nvSpPr>
        <p:spPr>
          <a:xfrm>
            <a:off x="735153" y="14937415"/>
            <a:ext cx="76144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b="1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Übersicht der Hauptrisiken</a:t>
            </a:r>
          </a:p>
        </p:txBody>
      </p:sp>
      <p:pic>
        <p:nvPicPr>
          <p:cNvPr id="49" name="Grafik 48" descr="Ein Bild, das Essen enthält.&#10;&#10;Automatisch generierte Beschreibung">
            <a:extLst>
              <a:ext uri="{FF2B5EF4-FFF2-40B4-BE49-F238E27FC236}">
                <a16:creationId xmlns:a16="http://schemas.microsoft.com/office/drawing/2014/main" id="{CC6EE687-753E-4B4B-AF86-79CAFEDC247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8643074" y="25860192"/>
            <a:ext cx="6502400" cy="3340100"/>
          </a:xfrm>
          <a:prstGeom prst="rect">
            <a:avLst/>
          </a:prstGeom>
        </p:spPr>
      </p:pic>
      <p:pic>
        <p:nvPicPr>
          <p:cNvPr id="76" name="Grafik 75" descr="Pfeil Kreis">
            <a:extLst>
              <a:ext uri="{FF2B5EF4-FFF2-40B4-BE49-F238E27FC236}">
                <a16:creationId xmlns:a16="http://schemas.microsoft.com/office/drawing/2014/main" id="{E4F967A8-FBF5-B846-B56D-5824E8C495C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828553" y="24972742"/>
            <a:ext cx="2057450" cy="2057450"/>
          </a:xfrm>
          <a:prstGeom prst="rect">
            <a:avLst/>
          </a:prstGeom>
        </p:spPr>
      </p:pic>
      <p:sp>
        <p:nvSpPr>
          <p:cNvPr id="89" name="Textfeld 88">
            <a:extLst>
              <a:ext uri="{FF2B5EF4-FFF2-40B4-BE49-F238E27FC236}">
                <a16:creationId xmlns:a16="http://schemas.microsoft.com/office/drawing/2014/main" id="{4A7EF2A7-E3C9-A54A-AF5E-9957336EF6F9}"/>
              </a:ext>
            </a:extLst>
          </p:cNvPr>
          <p:cNvSpPr txBox="1"/>
          <p:nvPr/>
        </p:nvSpPr>
        <p:spPr>
          <a:xfrm>
            <a:off x="1217092" y="25148942"/>
            <a:ext cx="4790219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b="1" dirty="0">
                <a:solidFill>
                  <a:schemeClr val="accent1">
                    <a:lumMod val="50000"/>
                  </a:schemeClr>
                </a:solidFill>
              </a:rPr>
              <a:t>Das Risiko-Paradox:</a:t>
            </a:r>
          </a:p>
          <a:p>
            <a:endParaRPr lang="de-DE" sz="3200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de-DE" sz="3200" dirty="0">
                <a:solidFill>
                  <a:schemeClr val="accent1">
                    <a:lumMod val="50000"/>
                  </a:schemeClr>
                </a:solidFill>
              </a:rPr>
              <a:t>„Teufelskreis“ aus</a:t>
            </a:r>
          </a:p>
          <a:p>
            <a:pPr marL="514350" indent="-514350">
              <a:buAutoNum type="arabicPeriod"/>
            </a:pPr>
            <a:r>
              <a:rPr lang="de-DE" sz="3200" dirty="0">
                <a:solidFill>
                  <a:schemeClr val="accent1">
                    <a:lumMod val="50000"/>
                  </a:schemeClr>
                </a:solidFill>
              </a:rPr>
              <a:t>Überflutung durch SLR</a:t>
            </a:r>
          </a:p>
          <a:p>
            <a:pPr marL="514350" indent="-514350">
              <a:buAutoNum type="arabicPeriod"/>
            </a:pPr>
            <a:r>
              <a:rPr lang="de-DE" sz="3200" dirty="0">
                <a:solidFill>
                  <a:schemeClr val="accent1">
                    <a:lumMod val="50000"/>
                  </a:schemeClr>
                </a:solidFill>
              </a:rPr>
              <a:t>Installation von Pumpen</a:t>
            </a:r>
          </a:p>
          <a:p>
            <a:pPr marL="514350" indent="-514350">
              <a:buAutoNum type="arabicPeriod"/>
            </a:pPr>
            <a:r>
              <a:rPr lang="de-DE" sz="3200" dirty="0">
                <a:solidFill>
                  <a:schemeClr val="accent1">
                    <a:lumMod val="50000"/>
                  </a:schemeClr>
                </a:solidFill>
              </a:rPr>
              <a:t>Gefühl der Sicherheit</a:t>
            </a:r>
          </a:p>
          <a:p>
            <a:pPr marL="514350" indent="-514350">
              <a:buAutoNum type="arabicPeriod"/>
            </a:pPr>
            <a:r>
              <a:rPr lang="de-DE" sz="3200" dirty="0">
                <a:solidFill>
                  <a:schemeClr val="accent1">
                    <a:lumMod val="50000"/>
                  </a:schemeClr>
                </a:solidFill>
              </a:rPr>
              <a:t>weitere Investition in Immobilien			 	</a:t>
            </a:r>
            <a:r>
              <a:rPr lang="de-DE" sz="2400" dirty="0">
                <a:solidFill>
                  <a:schemeClr val="accent1">
                    <a:lumMod val="50000"/>
                  </a:schemeClr>
                </a:solidFill>
              </a:rPr>
              <a:t>[6]</a:t>
            </a:r>
            <a:endParaRPr lang="de-DE" sz="32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90" name="Rechteck 89">
            <a:extLst>
              <a:ext uri="{FF2B5EF4-FFF2-40B4-BE49-F238E27FC236}">
                <a16:creationId xmlns:a16="http://schemas.microsoft.com/office/drawing/2014/main" id="{98802D5E-4A81-614A-821D-760BBA7E8CFD}"/>
              </a:ext>
            </a:extLst>
          </p:cNvPr>
          <p:cNvSpPr/>
          <p:nvPr/>
        </p:nvSpPr>
        <p:spPr>
          <a:xfrm>
            <a:off x="1002327" y="25062665"/>
            <a:ext cx="5712903" cy="4278902"/>
          </a:xfrm>
          <a:prstGeom prst="rect">
            <a:avLst/>
          </a:prstGeom>
          <a:noFill/>
          <a:ln w="158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0" name="Rechteck 69">
            <a:extLst>
              <a:ext uri="{FF2B5EF4-FFF2-40B4-BE49-F238E27FC236}">
                <a16:creationId xmlns:a16="http://schemas.microsoft.com/office/drawing/2014/main" id="{9383568E-3F2B-8F4C-A1FB-392EA93EEF9D}"/>
              </a:ext>
            </a:extLst>
          </p:cNvPr>
          <p:cNvSpPr/>
          <p:nvPr/>
        </p:nvSpPr>
        <p:spPr>
          <a:xfrm>
            <a:off x="9555164" y="5513703"/>
            <a:ext cx="13104950" cy="8933757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Quelle</a:t>
            </a:r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B8D80B28-835F-1A40-AD39-24D494C97CD0}"/>
              </a:ext>
            </a:extLst>
          </p:cNvPr>
          <p:cNvSpPr/>
          <p:nvPr/>
        </p:nvSpPr>
        <p:spPr>
          <a:xfrm>
            <a:off x="9553924" y="5493381"/>
            <a:ext cx="13106189" cy="111034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33299871-FDF1-E94D-B221-2102FA8CDEA6}"/>
              </a:ext>
            </a:extLst>
          </p:cNvPr>
          <p:cNvSpPr txBox="1"/>
          <p:nvPr/>
        </p:nvSpPr>
        <p:spPr>
          <a:xfrm>
            <a:off x="9749761" y="5733027"/>
            <a:ext cx="100101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b="1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Risikofaktoren des Standorts  Miami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85291B26-E69C-3140-864B-A71845F3C8F5}"/>
              </a:ext>
            </a:extLst>
          </p:cNvPr>
          <p:cNvSpPr txBox="1"/>
          <p:nvPr/>
        </p:nvSpPr>
        <p:spPr>
          <a:xfrm>
            <a:off x="9773421" y="6817022"/>
            <a:ext cx="989864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itchFamily="2" charset="2"/>
              <a:buChar char="v"/>
            </a:pPr>
            <a:r>
              <a:rPr lang="de-DE" sz="3200" b="1" dirty="0">
                <a:solidFill>
                  <a:schemeClr val="accent1">
                    <a:lumMod val="50000"/>
                  </a:schemeClr>
                </a:solidFill>
              </a:rPr>
              <a:t>geringe Höhenlage: </a:t>
            </a:r>
            <a:r>
              <a:rPr lang="de-DE" sz="3200" dirty="0">
                <a:solidFill>
                  <a:schemeClr val="accent1">
                    <a:lumMod val="50000"/>
                  </a:schemeClr>
                </a:solidFill>
              </a:rPr>
              <a:t>durchschnittlich 1,35 m ü. NN.</a:t>
            </a:r>
          </a:p>
          <a:p>
            <a:pPr marL="457200" indent="-457200">
              <a:buFont typeface="Wingdings" pitchFamily="2" charset="2"/>
              <a:buChar char="v"/>
            </a:pPr>
            <a:r>
              <a:rPr lang="de-DE" sz="3200" b="1" dirty="0">
                <a:solidFill>
                  <a:schemeClr val="accent1">
                    <a:lumMod val="50000"/>
                  </a:schemeClr>
                </a:solidFill>
              </a:rPr>
              <a:t>Topographie</a:t>
            </a:r>
            <a:r>
              <a:rPr lang="de-DE" sz="3200" dirty="0">
                <a:solidFill>
                  <a:schemeClr val="accent1">
                    <a:lumMod val="50000"/>
                  </a:schemeClr>
                </a:solidFill>
              </a:rPr>
              <a:t>: Miami-</a:t>
            </a:r>
            <a:r>
              <a:rPr lang="de-DE" sz="3200" dirty="0" err="1">
                <a:solidFill>
                  <a:schemeClr val="accent1">
                    <a:lumMod val="50000"/>
                  </a:schemeClr>
                </a:solidFill>
              </a:rPr>
              <a:t>Oolith</a:t>
            </a:r>
            <a:r>
              <a:rPr lang="de-DE" sz="3200" dirty="0">
                <a:solidFill>
                  <a:schemeClr val="accent1">
                    <a:lumMod val="50000"/>
                  </a:schemeClr>
                </a:solidFill>
              </a:rPr>
              <a:t> (Kalkstein) mit porösen und wasserdurchlässigen Eigenschaften </a:t>
            </a:r>
            <a:r>
              <a:rPr lang="de-DE" sz="2400" dirty="0">
                <a:solidFill>
                  <a:schemeClr val="accent1">
                    <a:lumMod val="50000"/>
                  </a:schemeClr>
                </a:solidFill>
              </a:rPr>
              <a:t>(Sanford 1909)</a:t>
            </a:r>
          </a:p>
          <a:p>
            <a:pPr marL="457200" indent="-457200">
              <a:buFont typeface="Wingdings" pitchFamily="2" charset="2"/>
              <a:buChar char="v"/>
            </a:pPr>
            <a:r>
              <a:rPr lang="de-DE" sz="3200" b="1" dirty="0">
                <a:solidFill>
                  <a:schemeClr val="accent1">
                    <a:lumMod val="50000"/>
                  </a:schemeClr>
                </a:solidFill>
                <a:sym typeface="Wingdings" pitchFamily="2" charset="2"/>
              </a:rPr>
              <a:t>hohe Bevölkerungsdichte: </a:t>
            </a:r>
            <a:r>
              <a:rPr lang="de-DE" sz="3200" dirty="0">
                <a:solidFill>
                  <a:schemeClr val="accent1">
                    <a:lumMod val="50000"/>
                  </a:schemeClr>
                </a:solidFill>
                <a:sym typeface="Wingdings" pitchFamily="2" charset="2"/>
              </a:rPr>
              <a:t>5000 </a:t>
            </a:r>
            <a:r>
              <a:rPr lang="de-DE" sz="3200" dirty="0" err="1">
                <a:solidFill>
                  <a:schemeClr val="accent1">
                    <a:lumMod val="50000"/>
                  </a:schemeClr>
                </a:solidFill>
                <a:sym typeface="Wingdings" pitchFamily="2" charset="2"/>
              </a:rPr>
              <a:t>Ew</a:t>
            </a:r>
            <a:r>
              <a:rPr lang="de-DE" sz="3200" dirty="0">
                <a:solidFill>
                  <a:schemeClr val="accent1">
                    <a:lumMod val="50000"/>
                  </a:schemeClr>
                </a:solidFill>
                <a:sym typeface="Wingdings" pitchFamily="2" charset="2"/>
              </a:rPr>
              <a:t>. / km</a:t>
            </a:r>
            <a:r>
              <a:rPr lang="de-DE" sz="3200" baseline="30000" dirty="0">
                <a:solidFill>
                  <a:schemeClr val="accent1">
                    <a:lumMod val="50000"/>
                  </a:schemeClr>
                </a:solidFill>
                <a:sym typeface="Wingdings" pitchFamily="2" charset="2"/>
              </a:rPr>
              <a:t>2</a:t>
            </a:r>
            <a:endParaRPr lang="de-DE" sz="3200" dirty="0">
              <a:solidFill>
                <a:schemeClr val="accent1">
                  <a:lumMod val="50000"/>
                </a:schemeClr>
              </a:solidFill>
              <a:sym typeface="Wingdings" pitchFamily="2" charset="2"/>
            </a:endParaRPr>
          </a:p>
          <a:p>
            <a:r>
              <a:rPr lang="de-DE" sz="3200" dirty="0">
                <a:solidFill>
                  <a:schemeClr val="accent1">
                    <a:lumMod val="50000"/>
                  </a:schemeClr>
                </a:solidFill>
                <a:sym typeface="Wingdings" pitchFamily="2" charset="2"/>
              </a:rPr>
              <a:t>	in Metropolregion: 5,6 Mio. Menschen</a:t>
            </a:r>
          </a:p>
          <a:p>
            <a:pPr marL="457200" indent="-457200">
              <a:buFont typeface="Wingdings" pitchFamily="2" charset="2"/>
              <a:buChar char="v"/>
            </a:pPr>
            <a:r>
              <a:rPr lang="de-DE" sz="3200" b="1" dirty="0">
                <a:solidFill>
                  <a:schemeClr val="accent1">
                    <a:lumMod val="50000"/>
                  </a:schemeClr>
                </a:solidFill>
                <a:sym typeface="Wingdings" pitchFamily="2" charset="2"/>
              </a:rPr>
              <a:t>hoher Bebauungsgrad </a:t>
            </a:r>
            <a:r>
              <a:rPr lang="de-DE" sz="3200" dirty="0">
                <a:solidFill>
                  <a:schemeClr val="accent1">
                    <a:lumMod val="50000"/>
                  </a:schemeClr>
                </a:solidFill>
                <a:sym typeface="Wingdings" pitchFamily="2" charset="2"/>
              </a:rPr>
              <a:t>der Küstenlinie	    	</a:t>
            </a:r>
            <a:r>
              <a:rPr lang="de-DE" sz="2400" dirty="0">
                <a:solidFill>
                  <a:schemeClr val="accent1">
                    <a:lumMod val="50000"/>
                  </a:schemeClr>
                </a:solidFill>
                <a:sym typeface="Wingdings" pitchFamily="2" charset="2"/>
              </a:rPr>
              <a:t>[5]</a:t>
            </a:r>
          </a:p>
        </p:txBody>
      </p:sp>
      <p:pic>
        <p:nvPicPr>
          <p:cNvPr id="50" name="Grafik 49" descr="Ein Bild, das Text, Karte enthält.&#10;&#10;Automatisch generierte Beschreibung">
            <a:extLst>
              <a:ext uri="{FF2B5EF4-FFF2-40B4-BE49-F238E27FC236}">
                <a16:creationId xmlns:a16="http://schemas.microsoft.com/office/drawing/2014/main" id="{1BEB299F-DADD-7E4F-8CE4-A74C90D0D677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30407" y="16022582"/>
            <a:ext cx="8902700" cy="5524500"/>
          </a:xfrm>
          <a:prstGeom prst="rect">
            <a:avLst/>
          </a:prstGeom>
        </p:spPr>
      </p:pic>
      <p:sp>
        <p:nvSpPr>
          <p:cNvPr id="56" name="Textfeld 55">
            <a:extLst>
              <a:ext uri="{FF2B5EF4-FFF2-40B4-BE49-F238E27FC236}">
                <a16:creationId xmlns:a16="http://schemas.microsoft.com/office/drawing/2014/main" id="{036D3E3C-DAF5-6A4E-9DB5-6C62897C7966}"/>
              </a:ext>
            </a:extLst>
          </p:cNvPr>
          <p:cNvSpPr txBox="1"/>
          <p:nvPr/>
        </p:nvSpPr>
        <p:spPr>
          <a:xfrm>
            <a:off x="524170" y="21712400"/>
            <a:ext cx="965513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>
                <a:solidFill>
                  <a:schemeClr val="accent1">
                    <a:lumMod val="50000"/>
                  </a:schemeClr>
                </a:solidFill>
                <a:sym typeface="Wingdings" pitchFamily="2" charset="2"/>
              </a:rPr>
              <a:t> </a:t>
            </a:r>
            <a:r>
              <a:rPr lang="de-DE" sz="3200" dirty="0">
                <a:solidFill>
                  <a:srgbClr val="C00000"/>
                </a:solidFill>
              </a:rPr>
              <a:t>hohe Exposition </a:t>
            </a:r>
            <a:r>
              <a:rPr lang="de-DE" sz="3200" dirty="0">
                <a:solidFill>
                  <a:schemeClr val="accent1">
                    <a:lumMod val="50000"/>
                  </a:schemeClr>
                </a:solidFill>
              </a:rPr>
              <a:t>durch </a:t>
            </a:r>
            <a:r>
              <a:rPr lang="de-DE" sz="3200" b="1" dirty="0">
                <a:solidFill>
                  <a:schemeClr val="accent1">
                    <a:lumMod val="50000"/>
                  </a:schemeClr>
                </a:solidFill>
              </a:rPr>
              <a:t>geringe Höhenlage</a:t>
            </a:r>
            <a:r>
              <a:rPr lang="de-DE" sz="3200" dirty="0">
                <a:solidFill>
                  <a:schemeClr val="accent1">
                    <a:lumMod val="50000"/>
                  </a:schemeClr>
                </a:solidFill>
              </a:rPr>
              <a:t> in 	Kombination mit 	</a:t>
            </a:r>
            <a:r>
              <a:rPr lang="de-DE" sz="3200" b="1" dirty="0">
                <a:solidFill>
                  <a:schemeClr val="accent1">
                    <a:lumMod val="50000"/>
                  </a:schemeClr>
                </a:solidFill>
              </a:rPr>
              <a:t>hohem Bevölkerungsanteil</a:t>
            </a:r>
            <a:r>
              <a:rPr lang="de-DE" sz="3200" dirty="0">
                <a:solidFill>
                  <a:schemeClr val="accent1">
                    <a:lumMod val="50000"/>
                  </a:schemeClr>
                </a:solidFill>
              </a:rPr>
              <a:t>, 			der in  Küstengebiet lebt.</a:t>
            </a:r>
          </a:p>
          <a:p>
            <a:pPr marL="457200" indent="-457200">
              <a:buFont typeface="Wingdings" pitchFamily="2" charset="2"/>
              <a:buChar char="à"/>
            </a:pPr>
            <a:r>
              <a:rPr lang="de-DE" sz="3200" dirty="0">
                <a:solidFill>
                  <a:schemeClr val="accent1">
                    <a:lumMod val="50000"/>
                  </a:schemeClr>
                </a:solidFill>
                <a:sym typeface="Wingdings" pitchFamily="2" charset="2"/>
              </a:rPr>
              <a:t>d</a:t>
            </a:r>
            <a:r>
              <a:rPr lang="de-DE" sz="3200" dirty="0">
                <a:solidFill>
                  <a:schemeClr val="accent1">
                    <a:lumMod val="50000"/>
                  </a:schemeClr>
                </a:solidFill>
              </a:rPr>
              <a:t>amit verbunden ist </a:t>
            </a:r>
            <a:r>
              <a:rPr lang="de-DE" sz="3200" dirty="0">
                <a:solidFill>
                  <a:srgbClr val="C00000"/>
                </a:solidFill>
              </a:rPr>
              <a:t>hohe Vulnerabilität </a:t>
            </a:r>
            <a:r>
              <a:rPr lang="de-DE" sz="3200" dirty="0">
                <a:solidFill>
                  <a:schemeClr val="accent1">
                    <a:lumMod val="50000"/>
                  </a:schemeClr>
                </a:solidFill>
              </a:rPr>
              <a:t>der </a:t>
            </a:r>
          </a:p>
          <a:p>
            <a:r>
              <a:rPr lang="de-DE" sz="3200" dirty="0">
                <a:solidFill>
                  <a:schemeClr val="accent1">
                    <a:lumMod val="50000"/>
                  </a:schemeClr>
                </a:solidFill>
              </a:rPr>
              <a:t>	Bevölkerung; diese wird zusätzlich durch intensivere 	</a:t>
            </a:r>
            <a:r>
              <a:rPr lang="de-DE" sz="3200" b="1" dirty="0">
                <a:solidFill>
                  <a:schemeClr val="accent1">
                    <a:lumMod val="50000"/>
                  </a:schemeClr>
                </a:solidFill>
              </a:rPr>
              <a:t>Hurrikan-Ereignisse </a:t>
            </a:r>
            <a:r>
              <a:rPr lang="de-DE" sz="3200" dirty="0">
                <a:solidFill>
                  <a:schemeClr val="accent1">
                    <a:lumMod val="50000"/>
                  </a:schemeClr>
                </a:solidFill>
              </a:rPr>
              <a:t>verschärft							 </a:t>
            </a:r>
            <a:r>
              <a:rPr lang="de-DE" sz="2400" dirty="0">
                <a:solidFill>
                  <a:schemeClr val="accent1">
                    <a:lumMod val="50000"/>
                  </a:schemeClr>
                </a:solidFill>
              </a:rPr>
              <a:t>[11]</a:t>
            </a:r>
            <a:endParaRPr lang="de-DE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67" name="Inhaltsplatzhalter 4" descr="Ein Bild, das Screenshot, Zeichnung enthält.&#10;&#10;Automatisch generierte Beschreibung">
            <a:extLst>
              <a:ext uri="{FF2B5EF4-FFF2-40B4-BE49-F238E27FC236}">
                <a16:creationId xmlns:a16="http://schemas.microsoft.com/office/drawing/2014/main" id="{C2AA2107-DB40-BE41-B072-B0FF8B69A945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878581" y="10072365"/>
            <a:ext cx="7998077" cy="4052359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</p:pic>
      <p:sp>
        <p:nvSpPr>
          <p:cNvPr id="23" name="Textfeld 22">
            <a:extLst>
              <a:ext uri="{FF2B5EF4-FFF2-40B4-BE49-F238E27FC236}">
                <a16:creationId xmlns:a16="http://schemas.microsoft.com/office/drawing/2014/main" id="{3283D97A-AD16-BC45-9E5B-1DAE84F1EC05}"/>
              </a:ext>
            </a:extLst>
          </p:cNvPr>
          <p:cNvSpPr txBox="1"/>
          <p:nvPr/>
        </p:nvSpPr>
        <p:spPr>
          <a:xfrm>
            <a:off x="18085166" y="10065568"/>
            <a:ext cx="4639233" cy="455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200" b="1" dirty="0">
                <a:solidFill>
                  <a:schemeClr val="accent1">
                    <a:lumMod val="50000"/>
                  </a:schemeClr>
                </a:solidFill>
              </a:rPr>
              <a:t>jährliches Auftreten von Überschwemmungen </a:t>
            </a:r>
          </a:p>
          <a:p>
            <a:pPr algn="ctr"/>
            <a:r>
              <a:rPr lang="de-DE" sz="2400" dirty="0">
                <a:solidFill>
                  <a:schemeClr val="accent1">
                    <a:lumMod val="50000"/>
                  </a:schemeClr>
                </a:solidFill>
              </a:rPr>
              <a:t>in Miami (1998-2013)</a:t>
            </a:r>
          </a:p>
          <a:p>
            <a:pPr algn="ctr"/>
            <a:endParaRPr lang="de-DE" sz="2400" dirty="0">
              <a:solidFill>
                <a:schemeClr val="accent1">
                  <a:lumMod val="50000"/>
                </a:schemeClr>
              </a:solidFill>
            </a:endParaRPr>
          </a:p>
          <a:p>
            <a:pPr marL="457200" indent="-457200">
              <a:buFont typeface="Wingdings" pitchFamily="2" charset="2"/>
              <a:buChar char="à"/>
            </a:pPr>
            <a:r>
              <a:rPr lang="de-DE" sz="3200" dirty="0">
                <a:solidFill>
                  <a:schemeClr val="accent1">
                    <a:lumMod val="50000"/>
                  </a:schemeClr>
                </a:solidFill>
              </a:rPr>
              <a:t>seit 2006 signifikante Zunahme der gezeitenbeeinflussten Überschwemmungen</a:t>
            </a:r>
          </a:p>
          <a:p>
            <a:r>
              <a:rPr lang="de-DE" sz="3200" dirty="0">
                <a:solidFill>
                  <a:schemeClr val="accent1">
                    <a:lumMod val="50000"/>
                  </a:schemeClr>
                </a:solidFill>
              </a:rPr>
              <a:t>								</a:t>
            </a:r>
            <a:r>
              <a:rPr lang="de-DE" sz="2400" dirty="0">
                <a:solidFill>
                  <a:schemeClr val="accent1">
                    <a:lumMod val="50000"/>
                  </a:schemeClr>
                </a:solidFill>
              </a:rPr>
              <a:t>[4] </a:t>
            </a:r>
          </a:p>
          <a:p>
            <a:r>
              <a:rPr lang="de-DE" dirty="0">
                <a:solidFill>
                  <a:schemeClr val="accent1">
                    <a:lumMod val="50000"/>
                  </a:schemeClr>
                </a:solidFill>
              </a:rPr>
              <a:t>	</a:t>
            </a:r>
          </a:p>
        </p:txBody>
      </p:sp>
      <p:pic>
        <p:nvPicPr>
          <p:cNvPr id="53" name="Grafik 52" descr="Ein Bild, das Text, Karte, Graffiti enthält.&#10;&#10;Automatisch generierte Beschreibung">
            <a:extLst>
              <a:ext uri="{FF2B5EF4-FFF2-40B4-BE49-F238E27FC236}">
                <a16:creationId xmlns:a16="http://schemas.microsoft.com/office/drawing/2014/main" id="{825A9EBD-111D-8A4D-AC1B-45D044AA76CE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6731549" y="25654839"/>
            <a:ext cx="3945345" cy="3657324"/>
          </a:xfrm>
          <a:prstGeom prst="rect">
            <a:avLst/>
          </a:prstGeom>
        </p:spPr>
      </p:pic>
      <p:pic>
        <p:nvPicPr>
          <p:cNvPr id="54" name="Grafik 53" descr="Ein Bild, das Text, Karte enthält.&#10;&#10;Automatisch generierte Beschreibung">
            <a:extLst>
              <a:ext uri="{FF2B5EF4-FFF2-40B4-BE49-F238E27FC236}">
                <a16:creationId xmlns:a16="http://schemas.microsoft.com/office/drawing/2014/main" id="{22CF8D9E-80EF-C142-ADD0-3E3DC4069045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0498651" y="24446431"/>
            <a:ext cx="3753545" cy="3650337"/>
          </a:xfrm>
          <a:prstGeom prst="rect">
            <a:avLst/>
          </a:prstGeom>
        </p:spPr>
      </p:pic>
      <p:pic>
        <p:nvPicPr>
          <p:cNvPr id="59" name="Grafik 58" descr="Ein Bild, das Text, Karte enthält.&#10;&#10;Automatisch generierte Beschreibung">
            <a:extLst>
              <a:ext uri="{FF2B5EF4-FFF2-40B4-BE49-F238E27FC236}">
                <a16:creationId xmlns:a16="http://schemas.microsoft.com/office/drawing/2014/main" id="{72FD4765-E443-7F4D-8072-42A457DB16F4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3818213" y="22909459"/>
            <a:ext cx="3643283" cy="3584778"/>
          </a:xfrm>
          <a:prstGeom prst="rect">
            <a:avLst/>
          </a:prstGeom>
        </p:spPr>
      </p:pic>
      <p:sp>
        <p:nvSpPr>
          <p:cNvPr id="43" name="Textfeld 42">
            <a:extLst>
              <a:ext uri="{FF2B5EF4-FFF2-40B4-BE49-F238E27FC236}">
                <a16:creationId xmlns:a16="http://schemas.microsoft.com/office/drawing/2014/main" id="{A05FC5F1-EDD7-0040-BF20-506DBD0BBF64}"/>
              </a:ext>
            </a:extLst>
          </p:cNvPr>
          <p:cNvSpPr txBox="1"/>
          <p:nvPr/>
        </p:nvSpPr>
        <p:spPr>
          <a:xfrm>
            <a:off x="20746401" y="28724610"/>
            <a:ext cx="15242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dirty="0">
                <a:solidFill>
                  <a:schemeClr val="accent1">
                    <a:lumMod val="50000"/>
                  </a:schemeClr>
                </a:solidFill>
              </a:rPr>
              <a:t>2030</a:t>
            </a:r>
          </a:p>
        </p:txBody>
      </p:sp>
      <p:sp>
        <p:nvSpPr>
          <p:cNvPr id="46" name="Textfeld 45">
            <a:extLst>
              <a:ext uri="{FF2B5EF4-FFF2-40B4-BE49-F238E27FC236}">
                <a16:creationId xmlns:a16="http://schemas.microsoft.com/office/drawing/2014/main" id="{F761CEB5-A23C-BE4F-B457-F69267AC734C}"/>
              </a:ext>
            </a:extLst>
          </p:cNvPr>
          <p:cNvSpPr txBox="1"/>
          <p:nvPr/>
        </p:nvSpPr>
        <p:spPr>
          <a:xfrm>
            <a:off x="24371202" y="27524367"/>
            <a:ext cx="1582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dirty="0">
                <a:solidFill>
                  <a:schemeClr val="accent1">
                    <a:lumMod val="50000"/>
                  </a:schemeClr>
                </a:solidFill>
              </a:rPr>
              <a:t>2060</a:t>
            </a:r>
          </a:p>
        </p:txBody>
      </p:sp>
      <p:sp>
        <p:nvSpPr>
          <p:cNvPr id="73" name="Rechteck 72">
            <a:extLst>
              <a:ext uri="{FF2B5EF4-FFF2-40B4-BE49-F238E27FC236}">
                <a16:creationId xmlns:a16="http://schemas.microsoft.com/office/drawing/2014/main" id="{13D37518-3503-C644-B48C-35901F0281EF}"/>
              </a:ext>
            </a:extLst>
          </p:cNvPr>
          <p:cNvSpPr/>
          <p:nvPr/>
        </p:nvSpPr>
        <p:spPr>
          <a:xfrm>
            <a:off x="22702952" y="16104842"/>
            <a:ext cx="4364755" cy="6335277"/>
          </a:xfrm>
          <a:prstGeom prst="rect">
            <a:avLst/>
          </a:prstGeom>
          <a:solidFill>
            <a:schemeClr val="accent1">
              <a:lumMod val="60000"/>
              <a:lumOff val="40000"/>
              <a:alpha val="72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Textfeld 46">
            <a:extLst>
              <a:ext uri="{FF2B5EF4-FFF2-40B4-BE49-F238E27FC236}">
                <a16:creationId xmlns:a16="http://schemas.microsoft.com/office/drawing/2014/main" id="{87F15684-9B76-5D49-BE7B-4AD7628768B1}"/>
              </a:ext>
            </a:extLst>
          </p:cNvPr>
          <p:cNvSpPr txBox="1"/>
          <p:nvPr/>
        </p:nvSpPr>
        <p:spPr>
          <a:xfrm>
            <a:off x="26441778" y="26564150"/>
            <a:ext cx="15447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dirty="0">
                <a:solidFill>
                  <a:schemeClr val="accent1">
                    <a:lumMod val="50000"/>
                  </a:schemeClr>
                </a:solidFill>
              </a:rPr>
              <a:t>2100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7AEA328B-BE73-814C-A512-365E67F8AFC2}"/>
              </a:ext>
            </a:extLst>
          </p:cNvPr>
          <p:cNvSpPr txBox="1"/>
          <p:nvPr/>
        </p:nvSpPr>
        <p:spPr>
          <a:xfrm>
            <a:off x="22587542" y="19185276"/>
            <a:ext cx="463897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200" b="1" dirty="0">
                <a:solidFill>
                  <a:schemeClr val="accent1">
                    <a:lumMod val="50000"/>
                  </a:schemeClr>
                </a:solidFill>
              </a:rPr>
              <a:t>Neugierig geworden?</a:t>
            </a:r>
          </a:p>
          <a:p>
            <a:pPr algn="ctr"/>
            <a:endParaRPr lang="de-DE" sz="3200" b="1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r>
              <a:rPr lang="de-DE" sz="3200" dirty="0">
                <a:solidFill>
                  <a:schemeClr val="accent1">
                    <a:lumMod val="50000"/>
                  </a:schemeClr>
                </a:solidFill>
              </a:rPr>
              <a:t>Hier können Sie </a:t>
            </a:r>
          </a:p>
          <a:p>
            <a:pPr algn="ctr"/>
            <a:r>
              <a:rPr lang="de-DE" sz="3200" dirty="0">
                <a:solidFill>
                  <a:schemeClr val="accent1">
                    <a:lumMod val="50000"/>
                  </a:schemeClr>
                </a:solidFill>
              </a:rPr>
              <a:t>den </a:t>
            </a:r>
            <a:r>
              <a:rPr lang="de-DE" sz="3200" b="1" i="1" dirty="0">
                <a:solidFill>
                  <a:schemeClr val="accent1">
                    <a:lumMod val="50000"/>
                  </a:schemeClr>
                </a:solidFill>
              </a:rPr>
              <a:t>NOAA-</a:t>
            </a:r>
          </a:p>
          <a:p>
            <a:pPr algn="ctr"/>
            <a:r>
              <a:rPr lang="de-DE" sz="3200" b="1" i="1" dirty="0" err="1">
                <a:solidFill>
                  <a:schemeClr val="accent1">
                    <a:lumMod val="50000"/>
                  </a:schemeClr>
                </a:solidFill>
              </a:rPr>
              <a:t>Sea</a:t>
            </a:r>
            <a:r>
              <a:rPr lang="de-DE" sz="3200" b="1" i="1" dirty="0">
                <a:solidFill>
                  <a:schemeClr val="accent1">
                    <a:lumMod val="50000"/>
                  </a:schemeClr>
                </a:solidFill>
              </a:rPr>
              <a:t> Level </a:t>
            </a:r>
            <a:r>
              <a:rPr lang="de-DE" sz="3200" b="1" i="1" dirty="0" err="1">
                <a:solidFill>
                  <a:schemeClr val="accent1">
                    <a:lumMod val="50000"/>
                  </a:schemeClr>
                </a:solidFill>
              </a:rPr>
              <a:t>Rise</a:t>
            </a:r>
            <a:r>
              <a:rPr lang="de-DE" sz="3200" b="1" i="1" dirty="0">
                <a:solidFill>
                  <a:schemeClr val="accent1">
                    <a:lumMod val="50000"/>
                  </a:schemeClr>
                </a:solidFill>
              </a:rPr>
              <a:t> Viewer </a:t>
            </a:r>
            <a:r>
              <a:rPr lang="de-DE" sz="3200" dirty="0">
                <a:solidFill>
                  <a:schemeClr val="accent1">
                    <a:lumMod val="50000"/>
                  </a:schemeClr>
                </a:solidFill>
              </a:rPr>
              <a:t>ausprobieren!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D597FDC0-2344-2E41-89F9-5EE48ECF7D81}"/>
              </a:ext>
            </a:extLst>
          </p:cNvPr>
          <p:cNvSpPr/>
          <p:nvPr/>
        </p:nvSpPr>
        <p:spPr>
          <a:xfrm>
            <a:off x="7687311" y="25118002"/>
            <a:ext cx="6619745" cy="420056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6" name="Grafik 25" descr="Ein Bild, das drinnen, schwarz, Foto, weiß enthält.&#10;&#10;Automatisch generierte Beschreibung">
            <a:extLst>
              <a:ext uri="{FF2B5EF4-FFF2-40B4-BE49-F238E27FC236}">
                <a16:creationId xmlns:a16="http://schemas.microsoft.com/office/drawing/2014/main" id="{E2C22EB7-1151-434E-87CE-60B89B71AF7C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3850401" y="16616588"/>
            <a:ext cx="2069855" cy="2069855"/>
          </a:xfrm>
          <a:prstGeom prst="rect">
            <a:avLst/>
          </a:prstGeom>
        </p:spPr>
      </p:pic>
      <p:pic>
        <p:nvPicPr>
          <p:cNvPr id="75" name="Grafik 74" descr="Pfeil mit einer Linie: Kurve im Uhrzeigersinn">
            <a:extLst>
              <a:ext uri="{FF2B5EF4-FFF2-40B4-BE49-F238E27FC236}">
                <a16:creationId xmlns:a16="http://schemas.microsoft.com/office/drawing/2014/main" id="{F204DBDC-0E2A-D340-A6B0-1DEC2C49178C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22724399" y="22827497"/>
            <a:ext cx="1266653" cy="1266653"/>
          </a:xfrm>
          <a:prstGeom prst="rect">
            <a:avLst/>
          </a:prstGeom>
        </p:spPr>
      </p:pic>
      <p:sp>
        <p:nvSpPr>
          <p:cNvPr id="72" name="Textfeld 71">
            <a:extLst>
              <a:ext uri="{FF2B5EF4-FFF2-40B4-BE49-F238E27FC236}">
                <a16:creationId xmlns:a16="http://schemas.microsoft.com/office/drawing/2014/main" id="{556F2FAC-3527-A545-A928-C6861B421F0B}"/>
              </a:ext>
            </a:extLst>
          </p:cNvPr>
          <p:cNvSpPr txBox="1"/>
          <p:nvPr/>
        </p:nvSpPr>
        <p:spPr>
          <a:xfrm>
            <a:off x="7860258" y="25387265"/>
            <a:ext cx="6444314" cy="3785652"/>
          </a:xfrm>
          <a:prstGeom prst="rect">
            <a:avLst/>
          </a:prstGeom>
          <a:noFill/>
          <a:ln w="15875">
            <a:noFill/>
          </a:ln>
        </p:spPr>
        <p:txBody>
          <a:bodyPr wrap="square" rtlCol="0">
            <a:spAutoFit/>
          </a:bodyPr>
          <a:lstStyle/>
          <a:p>
            <a:pPr marL="457200" indent="-457200">
              <a:buFont typeface="Wingdings" pitchFamily="2" charset="2"/>
              <a:buChar char="v"/>
            </a:pPr>
            <a:r>
              <a:rPr lang="de-DE" sz="3000" dirty="0">
                <a:solidFill>
                  <a:srgbClr val="002060"/>
                </a:solidFill>
              </a:rPr>
              <a:t>Frage, </a:t>
            </a:r>
            <a:r>
              <a:rPr lang="de-DE" sz="3000" dirty="0">
                <a:solidFill>
                  <a:schemeClr val="accent1">
                    <a:lumMod val="50000"/>
                  </a:schemeClr>
                </a:solidFill>
              </a:rPr>
              <a:t>nach </a:t>
            </a:r>
          </a:p>
          <a:p>
            <a:r>
              <a:rPr lang="de-DE" sz="3000" b="1" dirty="0">
                <a:solidFill>
                  <a:schemeClr val="accent1">
                    <a:lumMod val="50000"/>
                  </a:schemeClr>
                </a:solidFill>
              </a:rPr>
              <a:t>	langfristiger Bewohnbarkeit </a:t>
            </a:r>
            <a:r>
              <a:rPr lang="de-DE" sz="3000" dirty="0">
                <a:solidFill>
                  <a:schemeClr val="accent1">
                    <a:lumMod val="50000"/>
                  </a:schemeClr>
                </a:solidFill>
              </a:rPr>
              <a:t>Miamis</a:t>
            </a:r>
          </a:p>
          <a:p>
            <a:pPr marL="457200" indent="-457200">
              <a:buFont typeface="Wingdings" pitchFamily="2" charset="2"/>
              <a:buChar char="v"/>
            </a:pPr>
            <a:endParaRPr lang="de-DE" sz="3000" dirty="0">
              <a:solidFill>
                <a:schemeClr val="accent1">
                  <a:lumMod val="50000"/>
                </a:schemeClr>
              </a:solidFill>
              <a:sym typeface="Wingdings" pitchFamily="2" charset="2"/>
            </a:endParaRPr>
          </a:p>
          <a:p>
            <a:pPr marL="457200" indent="-457200">
              <a:buFont typeface="Wingdings" pitchFamily="2" charset="2"/>
              <a:buChar char="v"/>
            </a:pPr>
            <a:r>
              <a:rPr lang="de-DE" sz="3000" dirty="0">
                <a:solidFill>
                  <a:schemeClr val="accent1">
                    <a:lumMod val="50000"/>
                  </a:schemeClr>
                </a:solidFill>
                <a:sym typeface="Wingdings" pitchFamily="2" charset="2"/>
              </a:rPr>
              <a:t>Maßnahmen bilden einen </a:t>
            </a:r>
            <a:r>
              <a:rPr lang="de-DE" sz="3000" b="1" dirty="0">
                <a:solidFill>
                  <a:schemeClr val="accent1">
                    <a:lumMod val="50000"/>
                  </a:schemeClr>
                </a:solidFill>
                <a:sym typeface="Wingdings" pitchFamily="2" charset="2"/>
              </a:rPr>
              <a:t>Puffer von etwa 30-40 Jahren </a:t>
            </a:r>
            <a:r>
              <a:rPr lang="de-DE" sz="2400" dirty="0">
                <a:solidFill>
                  <a:schemeClr val="accent1">
                    <a:lumMod val="50000"/>
                  </a:schemeClr>
                </a:solidFill>
                <a:sym typeface="Wingdings" pitchFamily="2" charset="2"/>
              </a:rPr>
              <a:t>[6]</a:t>
            </a:r>
            <a:endParaRPr lang="de-DE" sz="3000" b="1" dirty="0">
              <a:solidFill>
                <a:schemeClr val="accent1">
                  <a:lumMod val="50000"/>
                </a:schemeClr>
              </a:solidFill>
              <a:sym typeface="Wingdings" pitchFamily="2" charset="2"/>
            </a:endParaRPr>
          </a:p>
          <a:p>
            <a:pPr marL="457200" indent="-457200">
              <a:buFont typeface="Wingdings" pitchFamily="2" charset="2"/>
              <a:buChar char="v"/>
            </a:pPr>
            <a:endParaRPr lang="de-DE" sz="3000" dirty="0">
              <a:solidFill>
                <a:schemeClr val="accent1">
                  <a:lumMod val="50000"/>
                </a:schemeClr>
              </a:solidFill>
              <a:sym typeface="Wingdings" pitchFamily="2" charset="2"/>
            </a:endParaRPr>
          </a:p>
          <a:p>
            <a:pPr marL="457200" indent="-457200">
              <a:buFont typeface="Wingdings" pitchFamily="2" charset="2"/>
              <a:buChar char="v"/>
            </a:pPr>
            <a:r>
              <a:rPr lang="de-DE" sz="3000" dirty="0">
                <a:solidFill>
                  <a:schemeClr val="accent1">
                    <a:lumMod val="50000"/>
                  </a:schemeClr>
                </a:solidFill>
                <a:sym typeface="Wingdings" pitchFamily="2" charset="2"/>
              </a:rPr>
              <a:t> </a:t>
            </a:r>
            <a:r>
              <a:rPr lang="de-DE" sz="3000" b="1" dirty="0">
                <a:solidFill>
                  <a:schemeClr val="accent1">
                    <a:lumMod val="50000"/>
                  </a:schemeClr>
                </a:solidFill>
                <a:sym typeface="Wingdings" pitchFamily="2" charset="2"/>
              </a:rPr>
              <a:t>hohes Risiko der Bevölkerung </a:t>
            </a:r>
            <a:r>
              <a:rPr lang="de-DE" sz="3000" dirty="0">
                <a:solidFill>
                  <a:schemeClr val="accent1">
                    <a:lumMod val="50000"/>
                  </a:schemeClr>
                </a:solidFill>
                <a:sym typeface="Wingdings" pitchFamily="2" charset="2"/>
              </a:rPr>
              <a:t>bleibt bestehen</a:t>
            </a:r>
            <a:endParaRPr lang="de-DE" sz="3000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22" name="Grafik 21" descr="Chevron Pfeile">
            <a:extLst>
              <a:ext uri="{FF2B5EF4-FFF2-40B4-BE49-F238E27FC236}">
                <a16:creationId xmlns:a16="http://schemas.microsoft.com/office/drawing/2014/main" id="{E70AC358-FDD0-134F-9CA1-C382F52D70A9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7045636" y="25028651"/>
            <a:ext cx="914400" cy="914400"/>
          </a:xfrm>
          <a:prstGeom prst="rect">
            <a:avLst/>
          </a:prstGeom>
        </p:spPr>
      </p:pic>
      <p:sp>
        <p:nvSpPr>
          <p:cNvPr id="51" name="Rechteck 50">
            <a:extLst>
              <a:ext uri="{FF2B5EF4-FFF2-40B4-BE49-F238E27FC236}">
                <a16:creationId xmlns:a16="http://schemas.microsoft.com/office/drawing/2014/main" id="{70C2F640-8809-AB44-A3E7-4802ED90B410}"/>
              </a:ext>
            </a:extLst>
          </p:cNvPr>
          <p:cNvSpPr/>
          <p:nvPr/>
        </p:nvSpPr>
        <p:spPr>
          <a:xfrm>
            <a:off x="45425" y="29562679"/>
            <a:ext cx="42803741" cy="651523"/>
          </a:xfrm>
          <a:prstGeom prst="rect">
            <a:avLst/>
          </a:prstGeom>
          <a:solidFill>
            <a:schemeClr val="accent1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175D37AB-92B0-5548-A028-620E4B4A2741}"/>
              </a:ext>
            </a:extLst>
          </p:cNvPr>
          <p:cNvSpPr txBox="1"/>
          <p:nvPr/>
        </p:nvSpPr>
        <p:spPr>
          <a:xfrm>
            <a:off x="84177" y="29579308"/>
            <a:ext cx="428487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>
                <a:solidFill>
                  <a:schemeClr val="bg1"/>
                </a:solidFill>
              </a:rPr>
              <a:t>Quellen</a:t>
            </a:r>
            <a:r>
              <a:rPr lang="de-DE" sz="1100" b="1" dirty="0">
                <a:solidFill>
                  <a:schemeClr val="bg1"/>
                </a:solidFill>
              </a:rPr>
              <a:t>: [1] </a:t>
            </a:r>
            <a:r>
              <a:rPr lang="en-US" sz="1100" b="1" dirty="0">
                <a:solidFill>
                  <a:schemeClr val="bg1"/>
                </a:solidFill>
              </a:rPr>
              <a:t>Crichton, D. (1999</a:t>
            </a:r>
            <a:r>
              <a:rPr lang="en-US" sz="1100" dirty="0">
                <a:solidFill>
                  <a:schemeClr val="bg1"/>
                </a:solidFill>
              </a:rPr>
              <a:t>): “The Risk Triangle”, pp. 102-103 in Ingleton, J. (ed.), Natural</a:t>
            </a:r>
            <a:r>
              <a:rPr lang="de-DE" sz="1100" dirty="0">
                <a:solidFill>
                  <a:schemeClr val="bg1"/>
                </a:solidFill>
              </a:rPr>
              <a:t> </a:t>
            </a:r>
            <a:r>
              <a:rPr lang="en-US" sz="1100" dirty="0">
                <a:solidFill>
                  <a:schemeClr val="bg1"/>
                </a:solidFill>
              </a:rPr>
              <a:t>Disaster Management, Tudor Rose, London.</a:t>
            </a:r>
            <a:r>
              <a:rPr lang="de-DE" sz="1100" dirty="0">
                <a:solidFill>
                  <a:schemeClr val="bg1"/>
                </a:solidFill>
              </a:rPr>
              <a:t> ;  </a:t>
            </a:r>
            <a:r>
              <a:rPr lang="de-DE" sz="1100" b="1" dirty="0">
                <a:solidFill>
                  <a:schemeClr val="bg1"/>
                </a:solidFill>
              </a:rPr>
              <a:t>[2] </a:t>
            </a:r>
            <a:r>
              <a:rPr lang="en-US" sz="1100" b="1" dirty="0" err="1">
                <a:solidFill>
                  <a:schemeClr val="bg1"/>
                </a:solidFill>
              </a:rPr>
              <a:t>Emrich</a:t>
            </a:r>
            <a:r>
              <a:rPr lang="en-US" sz="1100" b="1" dirty="0">
                <a:solidFill>
                  <a:schemeClr val="bg1"/>
                </a:solidFill>
              </a:rPr>
              <a:t>, C. T., D. P. Morath, G. C. Bowser, R. Reeves et al. (</a:t>
            </a:r>
            <a:r>
              <a:rPr lang="en-US" sz="1100" b="1" dirty="0" err="1">
                <a:solidFill>
                  <a:schemeClr val="bg1"/>
                </a:solidFill>
              </a:rPr>
              <a:t>o.J.</a:t>
            </a:r>
            <a:r>
              <a:rPr lang="en-US" sz="1100" dirty="0">
                <a:solidFill>
                  <a:schemeClr val="bg1"/>
                </a:solidFill>
              </a:rPr>
              <a:t>): Climate-Sensitive Hazards in Florida. Identifying and Prioritizing Threats to Build Resilience against Climate Effects. Hazards and Vulnerability Research Institute Florida. ; </a:t>
            </a:r>
            <a:r>
              <a:rPr lang="de-DE" sz="1100" b="1" dirty="0">
                <a:solidFill>
                  <a:schemeClr val="bg1"/>
                </a:solidFill>
              </a:rPr>
              <a:t>[3] </a:t>
            </a:r>
            <a:r>
              <a:rPr lang="en-US" sz="1100" b="1" dirty="0">
                <a:solidFill>
                  <a:schemeClr val="bg1"/>
                </a:solidFill>
              </a:rPr>
              <a:t>McAlpine, S. A. &amp; J. R. Porter (2018): </a:t>
            </a:r>
            <a:r>
              <a:rPr lang="en-US" sz="1100" dirty="0">
                <a:solidFill>
                  <a:schemeClr val="bg1"/>
                </a:solidFill>
              </a:rPr>
              <a:t>Estimating Recent Local Impacts of Sea-Level Rise on Current Real-Estate Losses: A Housing Market Case Study in Miami-Dade, Florida. In: Population Research and Policy Review (2018), 37, 871-895.</a:t>
            </a:r>
            <a:r>
              <a:rPr lang="de-DE" sz="1100" dirty="0">
                <a:solidFill>
                  <a:schemeClr val="bg1"/>
                </a:solidFill>
              </a:rPr>
              <a:t> ; </a:t>
            </a:r>
            <a:r>
              <a:rPr lang="en-US" sz="1100" b="1" dirty="0">
                <a:solidFill>
                  <a:schemeClr val="bg1"/>
                </a:solidFill>
              </a:rPr>
              <a:t>[4] </a:t>
            </a:r>
            <a:r>
              <a:rPr lang="en-US" sz="1100" b="1" dirty="0" err="1">
                <a:solidFill>
                  <a:schemeClr val="bg1"/>
                </a:solidFill>
              </a:rPr>
              <a:t>Wdowinski</a:t>
            </a:r>
            <a:r>
              <a:rPr lang="en-US" sz="1100" b="1" dirty="0">
                <a:solidFill>
                  <a:schemeClr val="bg1"/>
                </a:solidFill>
              </a:rPr>
              <a:t>, S. , R. Bray, B.P. Kirtman, Z. Wu (2016</a:t>
            </a:r>
            <a:r>
              <a:rPr lang="en-US" sz="1100" dirty="0">
                <a:solidFill>
                  <a:schemeClr val="bg1"/>
                </a:solidFill>
              </a:rPr>
              <a:t>): Increasing flooding hazard in coastal communities due to rising sea level: Case study of Miami Beach, Florida in: Ocean &amp; Coastal Management, Juni2016, Vol. 126, Pages 1-8</a:t>
            </a:r>
            <a:r>
              <a:rPr lang="de-DE" sz="1100" dirty="0">
                <a:solidFill>
                  <a:schemeClr val="bg1"/>
                </a:solidFill>
              </a:rPr>
              <a:t> ; </a:t>
            </a:r>
            <a:r>
              <a:rPr lang="en-US" sz="1100" b="1" dirty="0">
                <a:solidFill>
                  <a:schemeClr val="bg1"/>
                </a:solidFill>
              </a:rPr>
              <a:t>[5] Miami Beach Rising Above (o. J.): </a:t>
            </a:r>
            <a:r>
              <a:rPr lang="en-US" sz="1100" dirty="0">
                <a:solidFill>
                  <a:schemeClr val="bg1"/>
                </a:solidFill>
              </a:rPr>
              <a:t>Miami Beach &amp; Sea Level Rise: </a:t>
            </a:r>
            <a:r>
              <a:rPr lang="en-US" sz="1100" u="sng" dirty="0">
                <a:solidFill>
                  <a:schemeClr val="bg1"/>
                </a:solidFill>
              </a:rPr>
              <a:t>http://www.mbrisingabove.com/climate-science/sea-level-rise/</a:t>
            </a:r>
            <a:r>
              <a:rPr lang="de-DE" sz="1100" u="sng" dirty="0">
                <a:solidFill>
                  <a:schemeClr val="bg1"/>
                </a:solidFill>
              </a:rPr>
              <a:t>  ; </a:t>
            </a:r>
            <a:r>
              <a:rPr lang="en-US" sz="1100" b="1" dirty="0">
                <a:solidFill>
                  <a:schemeClr val="bg1"/>
                </a:solidFill>
              </a:rPr>
              <a:t>[6] Miami Herald (2015</a:t>
            </a:r>
            <a:r>
              <a:rPr lang="en-US" sz="1100" dirty="0">
                <a:solidFill>
                  <a:schemeClr val="bg1"/>
                </a:solidFill>
              </a:rPr>
              <a:t>): Miami Beach´s battle to stem rising tides: </a:t>
            </a:r>
            <a:r>
              <a:rPr lang="en-US" sz="1100" u="sng" dirty="0">
                <a:solidFill>
                  <a:schemeClr val="bg1"/>
                </a:solidFill>
              </a:rPr>
              <a:t>https://www.miamiherald.com/news/local/community/miami-dade/miami-beach/article41141856.html ; </a:t>
            </a:r>
            <a:r>
              <a:rPr lang="en-US" sz="1100" b="1" dirty="0">
                <a:solidFill>
                  <a:schemeClr val="bg1"/>
                </a:solidFill>
              </a:rPr>
              <a:t>[7] National Oceanic and Atmospheric Administration (NOAA) (2020)</a:t>
            </a:r>
            <a:r>
              <a:rPr lang="en-US" sz="1100" dirty="0">
                <a:solidFill>
                  <a:schemeClr val="bg1"/>
                </a:solidFill>
              </a:rPr>
              <a:t>: Sea Level Rise Viewer: </a:t>
            </a:r>
            <a:r>
              <a:rPr lang="en-US" sz="1100" u="sng" dirty="0">
                <a:solidFill>
                  <a:schemeClr val="bg1"/>
                </a:solidFill>
              </a:rPr>
              <a:t>https://coast.noaa.gov/slr/#/layer/slr/0/-8926292.223278932/2975630.9703768035/12/satellite/none/0.8/2050/interHigh/</a:t>
            </a:r>
            <a:r>
              <a:rPr lang="en-US" sz="1100" u="sng" dirty="0" err="1">
                <a:solidFill>
                  <a:schemeClr val="bg1"/>
                </a:solidFill>
              </a:rPr>
              <a:t>midAccretion</a:t>
            </a:r>
            <a:r>
              <a:rPr lang="en-US" sz="1100" u="sng" dirty="0">
                <a:solidFill>
                  <a:schemeClr val="bg1"/>
                </a:solidFill>
              </a:rPr>
              <a:t> </a:t>
            </a:r>
            <a:r>
              <a:rPr lang="en-US" sz="1100" dirty="0">
                <a:solidFill>
                  <a:schemeClr val="bg1"/>
                </a:solidFill>
              </a:rPr>
              <a:t> ; </a:t>
            </a:r>
            <a:r>
              <a:rPr lang="en-US" sz="1100" b="1" dirty="0">
                <a:solidFill>
                  <a:schemeClr val="bg1"/>
                </a:solidFill>
              </a:rPr>
              <a:t>[8] The Nature Conservancy (2018): </a:t>
            </a:r>
            <a:r>
              <a:rPr lang="en-US" sz="1100" dirty="0">
                <a:solidFill>
                  <a:schemeClr val="bg1"/>
                </a:solidFill>
              </a:rPr>
              <a:t>Southeast Florida and the Florida Keys </a:t>
            </a:r>
            <a:r>
              <a:rPr lang="en-US" sz="1100" u="sng" dirty="0">
                <a:solidFill>
                  <a:schemeClr val="bg1"/>
                </a:solidFill>
              </a:rPr>
              <a:t>https://coastalresilience.org/project/southeast-florida-and-the-florida-keys/</a:t>
            </a:r>
            <a:r>
              <a:rPr lang="en-US" sz="1100" dirty="0">
                <a:solidFill>
                  <a:schemeClr val="bg1"/>
                </a:solidFill>
              </a:rPr>
              <a:t> ; </a:t>
            </a:r>
            <a:r>
              <a:rPr lang="de-DE" sz="1100" dirty="0">
                <a:solidFill>
                  <a:schemeClr val="bg1"/>
                </a:solidFill>
              </a:rPr>
              <a:t> </a:t>
            </a:r>
            <a:r>
              <a:rPr lang="en-US" sz="1100" b="1" dirty="0">
                <a:solidFill>
                  <a:schemeClr val="bg1"/>
                </a:solidFill>
              </a:rPr>
              <a:t>[9] Tides and Currents, NOAA (o. J.): </a:t>
            </a:r>
            <a:r>
              <a:rPr lang="en-US" sz="1100" dirty="0">
                <a:solidFill>
                  <a:schemeClr val="bg1"/>
                </a:solidFill>
              </a:rPr>
              <a:t>Relative Sea Level Trend, Miami, Florida: </a:t>
            </a:r>
            <a:r>
              <a:rPr lang="en-US" sz="1100" u="sng" dirty="0">
                <a:solidFill>
                  <a:schemeClr val="bg1"/>
                </a:solidFill>
              </a:rPr>
              <a:t>https://tidesandcurrents.noaa.gov/sltrends/sltrends_station.shtml?id=8723170</a:t>
            </a:r>
            <a:r>
              <a:rPr lang="en-US" sz="1100" dirty="0">
                <a:solidFill>
                  <a:schemeClr val="bg1"/>
                </a:solidFill>
              </a:rPr>
              <a:t>  ; </a:t>
            </a:r>
            <a:r>
              <a:rPr lang="en-US" sz="1100" b="1" dirty="0">
                <a:solidFill>
                  <a:schemeClr val="bg1"/>
                </a:solidFill>
              </a:rPr>
              <a:t>[10] Town of Surfside, Florida (2017)</a:t>
            </a:r>
            <a:r>
              <a:rPr lang="en-US" sz="1100" dirty="0">
                <a:solidFill>
                  <a:schemeClr val="bg1"/>
                </a:solidFill>
              </a:rPr>
              <a:t>: Surfside Beach </a:t>
            </a:r>
            <a:r>
              <a:rPr lang="en-US" sz="1100" dirty="0" err="1">
                <a:solidFill>
                  <a:schemeClr val="bg1"/>
                </a:solidFill>
              </a:rPr>
              <a:t>Renourishment</a:t>
            </a:r>
            <a:r>
              <a:rPr lang="en-US" sz="1100" dirty="0">
                <a:solidFill>
                  <a:schemeClr val="bg1"/>
                </a:solidFill>
              </a:rPr>
              <a:t> Project – Updates and Information: </a:t>
            </a:r>
            <a:r>
              <a:rPr lang="en-US" sz="1100" u="sng" dirty="0">
                <a:solidFill>
                  <a:schemeClr val="bg1"/>
                </a:solidFill>
              </a:rPr>
              <a:t>https://www.townofsurfsidefl.gov/news-and-events/news-detail/2020/02/05/beach-renourishment---surfside-florida</a:t>
            </a:r>
            <a:r>
              <a:rPr lang="en-US" sz="1100" dirty="0">
                <a:solidFill>
                  <a:schemeClr val="bg1"/>
                </a:solidFill>
              </a:rPr>
              <a:t> ; </a:t>
            </a:r>
            <a:r>
              <a:rPr lang="en-US" sz="1100" b="1" dirty="0">
                <a:solidFill>
                  <a:schemeClr val="bg1"/>
                </a:solidFill>
              </a:rPr>
              <a:t>[11] World Economic Forum (2020): </a:t>
            </a:r>
            <a:r>
              <a:rPr lang="en-US" sz="1100" dirty="0">
                <a:solidFill>
                  <a:schemeClr val="bg1"/>
                </a:solidFill>
              </a:rPr>
              <a:t>The Global Risk Report 2020, 15</a:t>
            </a:r>
            <a:r>
              <a:rPr lang="en-US" sz="1100" baseline="30000" dirty="0">
                <a:solidFill>
                  <a:schemeClr val="bg1"/>
                </a:solidFill>
              </a:rPr>
              <a:t>th</a:t>
            </a:r>
            <a:r>
              <a:rPr lang="en-US" sz="1100" dirty="0">
                <a:solidFill>
                  <a:schemeClr val="bg1"/>
                </a:solidFill>
              </a:rPr>
              <a:t> Edition: </a:t>
            </a:r>
            <a:r>
              <a:rPr lang="en-US" sz="1100" u="sng" dirty="0">
                <a:solidFill>
                  <a:schemeClr val="bg1"/>
                </a:solidFill>
              </a:rPr>
              <a:t>http://www3.weforum.org/docs/WEF_Global_Risk_Report_2020.pdf</a:t>
            </a:r>
            <a:r>
              <a:rPr lang="en-US" sz="1100" dirty="0">
                <a:solidFill>
                  <a:schemeClr val="bg1"/>
                </a:solidFill>
              </a:rPr>
              <a:t>  .</a:t>
            </a:r>
            <a:endParaRPr lang="de-DE" sz="1100" dirty="0">
              <a:solidFill>
                <a:schemeClr val="bg1"/>
              </a:solidFill>
            </a:endParaRPr>
          </a:p>
          <a:p>
            <a:endParaRPr lang="de-DE" sz="1200" dirty="0">
              <a:solidFill>
                <a:schemeClr val="bg1"/>
              </a:solidFill>
            </a:endParaRPr>
          </a:p>
        </p:txBody>
      </p:sp>
      <p:sp>
        <p:nvSpPr>
          <p:cNvPr id="55" name="Textfeld 54">
            <a:extLst>
              <a:ext uri="{FF2B5EF4-FFF2-40B4-BE49-F238E27FC236}">
                <a16:creationId xmlns:a16="http://schemas.microsoft.com/office/drawing/2014/main" id="{94477303-C085-B849-8983-61FCB9C2CBBE}"/>
              </a:ext>
            </a:extLst>
          </p:cNvPr>
          <p:cNvSpPr txBox="1"/>
          <p:nvPr/>
        </p:nvSpPr>
        <p:spPr>
          <a:xfrm rot="16200000">
            <a:off x="-1603537" y="8658383"/>
            <a:ext cx="4588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accent1">
                    <a:lumMod val="50000"/>
                  </a:schemeClr>
                </a:solidFill>
              </a:rPr>
              <a:t>Quelle: eigene Darstellung nach Crichton, 1999</a:t>
            </a:r>
          </a:p>
        </p:txBody>
      </p:sp>
      <p:sp>
        <p:nvSpPr>
          <p:cNvPr id="60" name="Textfeld 59">
            <a:extLst>
              <a:ext uri="{FF2B5EF4-FFF2-40B4-BE49-F238E27FC236}">
                <a16:creationId xmlns:a16="http://schemas.microsoft.com/office/drawing/2014/main" id="{74E31429-3DF0-2F4B-A424-2EEFE3807F40}"/>
              </a:ext>
            </a:extLst>
          </p:cNvPr>
          <p:cNvSpPr txBox="1"/>
          <p:nvPr/>
        </p:nvSpPr>
        <p:spPr>
          <a:xfrm rot="16200000">
            <a:off x="8197034" y="11985029"/>
            <a:ext cx="29796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accent1">
                    <a:lumMod val="50000"/>
                  </a:schemeClr>
                </a:solidFill>
              </a:rPr>
              <a:t>Quelle: </a:t>
            </a:r>
            <a:r>
              <a:rPr lang="de-DE" dirty="0" err="1">
                <a:solidFill>
                  <a:schemeClr val="accent1">
                    <a:lumMod val="50000"/>
                  </a:schemeClr>
                </a:solidFill>
              </a:rPr>
              <a:t>Wdowinski</a:t>
            </a:r>
            <a:r>
              <a:rPr lang="de-DE" dirty="0">
                <a:solidFill>
                  <a:schemeClr val="accent1">
                    <a:lumMod val="50000"/>
                  </a:schemeClr>
                </a:solidFill>
              </a:rPr>
              <a:t> et al. 2016</a:t>
            </a:r>
          </a:p>
        </p:txBody>
      </p:sp>
      <p:sp>
        <p:nvSpPr>
          <p:cNvPr id="63" name="Textfeld 62">
            <a:extLst>
              <a:ext uri="{FF2B5EF4-FFF2-40B4-BE49-F238E27FC236}">
                <a16:creationId xmlns:a16="http://schemas.microsoft.com/office/drawing/2014/main" id="{87ED18F7-0DD1-D742-9555-58580626BD66}"/>
              </a:ext>
            </a:extLst>
          </p:cNvPr>
          <p:cNvSpPr txBox="1"/>
          <p:nvPr/>
        </p:nvSpPr>
        <p:spPr>
          <a:xfrm>
            <a:off x="31546487" y="8432623"/>
            <a:ext cx="5293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>
                <a:solidFill>
                  <a:schemeClr val="accent1">
                    <a:lumMod val="50000"/>
                  </a:schemeClr>
                </a:solidFill>
              </a:rPr>
              <a:t>[7]</a:t>
            </a:r>
          </a:p>
        </p:txBody>
      </p:sp>
      <p:sp>
        <p:nvSpPr>
          <p:cNvPr id="77" name="Textfeld 76">
            <a:extLst>
              <a:ext uri="{FF2B5EF4-FFF2-40B4-BE49-F238E27FC236}">
                <a16:creationId xmlns:a16="http://schemas.microsoft.com/office/drawing/2014/main" id="{E5DC046A-1245-FA41-828E-12E26C46305D}"/>
              </a:ext>
            </a:extLst>
          </p:cNvPr>
          <p:cNvSpPr txBox="1"/>
          <p:nvPr/>
        </p:nvSpPr>
        <p:spPr>
          <a:xfrm rot="16200000">
            <a:off x="22211366" y="10971404"/>
            <a:ext cx="33461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accent1">
                    <a:lumMod val="50000"/>
                  </a:schemeClr>
                </a:solidFill>
              </a:rPr>
              <a:t>Quelle: </a:t>
            </a:r>
            <a:r>
              <a:rPr lang="de-DE" dirty="0" err="1">
                <a:solidFill>
                  <a:schemeClr val="accent1">
                    <a:lumMod val="50000"/>
                  </a:schemeClr>
                </a:solidFill>
              </a:rPr>
              <a:t>Tides</a:t>
            </a:r>
            <a:r>
              <a:rPr lang="de-DE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accent1">
                    <a:lumMod val="50000"/>
                  </a:schemeClr>
                </a:solidFill>
              </a:rPr>
              <a:t>and</a:t>
            </a:r>
            <a:r>
              <a:rPr lang="de-DE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accent1">
                    <a:lumMod val="50000"/>
                  </a:schemeClr>
                </a:solidFill>
              </a:rPr>
              <a:t>Currents</a:t>
            </a:r>
            <a:r>
              <a:rPr lang="de-DE" dirty="0">
                <a:solidFill>
                  <a:schemeClr val="accent1">
                    <a:lumMod val="50000"/>
                  </a:schemeClr>
                </a:solidFill>
              </a:rPr>
              <a:t>, NOAA</a:t>
            </a:r>
          </a:p>
        </p:txBody>
      </p:sp>
      <p:sp>
        <p:nvSpPr>
          <p:cNvPr id="78" name="Textfeld 77">
            <a:extLst>
              <a:ext uri="{FF2B5EF4-FFF2-40B4-BE49-F238E27FC236}">
                <a16:creationId xmlns:a16="http://schemas.microsoft.com/office/drawing/2014/main" id="{6521CDEE-0DE8-FA48-B66B-73248A330536}"/>
              </a:ext>
            </a:extLst>
          </p:cNvPr>
          <p:cNvSpPr txBox="1"/>
          <p:nvPr/>
        </p:nvSpPr>
        <p:spPr>
          <a:xfrm>
            <a:off x="41536880" y="10981231"/>
            <a:ext cx="5293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>
                <a:solidFill>
                  <a:schemeClr val="accent1">
                    <a:lumMod val="50000"/>
                  </a:schemeClr>
                </a:solidFill>
              </a:rPr>
              <a:t>[5]</a:t>
            </a:r>
          </a:p>
        </p:txBody>
      </p:sp>
      <p:sp>
        <p:nvSpPr>
          <p:cNvPr id="79" name="Textfeld 78">
            <a:extLst>
              <a:ext uri="{FF2B5EF4-FFF2-40B4-BE49-F238E27FC236}">
                <a16:creationId xmlns:a16="http://schemas.microsoft.com/office/drawing/2014/main" id="{B7D4C100-CD29-3C4D-A8C6-0B57A93A4D3A}"/>
              </a:ext>
            </a:extLst>
          </p:cNvPr>
          <p:cNvSpPr txBox="1"/>
          <p:nvPr/>
        </p:nvSpPr>
        <p:spPr>
          <a:xfrm rot="16200000">
            <a:off x="-1332670" y="19357626"/>
            <a:ext cx="40428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accent1">
                    <a:lumMod val="50000"/>
                  </a:schemeClr>
                </a:solidFill>
              </a:rPr>
              <a:t>Quelle: World </a:t>
            </a:r>
            <a:r>
              <a:rPr lang="de-DE" dirty="0" err="1">
                <a:solidFill>
                  <a:schemeClr val="accent1">
                    <a:lumMod val="50000"/>
                  </a:schemeClr>
                </a:solidFill>
              </a:rPr>
              <a:t>Economic</a:t>
            </a:r>
            <a:r>
              <a:rPr lang="de-DE" dirty="0">
                <a:solidFill>
                  <a:schemeClr val="accent1">
                    <a:lumMod val="50000"/>
                  </a:schemeClr>
                </a:solidFill>
              </a:rPr>
              <a:t> Forum 2020:100</a:t>
            </a:r>
          </a:p>
        </p:txBody>
      </p:sp>
      <p:sp>
        <p:nvSpPr>
          <p:cNvPr id="80" name="Textfeld 79">
            <a:extLst>
              <a:ext uri="{FF2B5EF4-FFF2-40B4-BE49-F238E27FC236}">
                <a16:creationId xmlns:a16="http://schemas.microsoft.com/office/drawing/2014/main" id="{E0107E34-A613-8140-A186-87ECE9E0D8C2}"/>
              </a:ext>
            </a:extLst>
          </p:cNvPr>
          <p:cNvSpPr txBox="1"/>
          <p:nvPr/>
        </p:nvSpPr>
        <p:spPr>
          <a:xfrm>
            <a:off x="24033749" y="29057704"/>
            <a:ext cx="3545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accent1">
                    <a:lumMod val="50000"/>
                  </a:schemeClr>
                </a:solidFill>
              </a:rPr>
              <a:t>Quelle: NOAA </a:t>
            </a:r>
            <a:r>
              <a:rPr lang="de-DE" dirty="0" err="1">
                <a:solidFill>
                  <a:schemeClr val="accent1">
                    <a:lumMod val="50000"/>
                  </a:schemeClr>
                </a:solidFill>
              </a:rPr>
              <a:t>Sea</a:t>
            </a:r>
            <a:r>
              <a:rPr lang="de-DE" dirty="0">
                <a:solidFill>
                  <a:schemeClr val="accent1">
                    <a:lumMod val="50000"/>
                  </a:schemeClr>
                </a:solidFill>
              </a:rPr>
              <a:t> Level </a:t>
            </a:r>
            <a:r>
              <a:rPr lang="de-DE" dirty="0" err="1">
                <a:solidFill>
                  <a:schemeClr val="accent1">
                    <a:lumMod val="50000"/>
                  </a:schemeClr>
                </a:solidFill>
              </a:rPr>
              <a:t>Rise</a:t>
            </a:r>
            <a:r>
              <a:rPr lang="de-DE" dirty="0">
                <a:solidFill>
                  <a:schemeClr val="accent1">
                    <a:lumMod val="50000"/>
                  </a:schemeClr>
                </a:solidFill>
              </a:rPr>
              <a:t> Viewer</a:t>
            </a:r>
          </a:p>
        </p:txBody>
      </p:sp>
      <p:sp>
        <p:nvSpPr>
          <p:cNvPr id="81" name="Textfeld 80">
            <a:extLst>
              <a:ext uri="{FF2B5EF4-FFF2-40B4-BE49-F238E27FC236}">
                <a16:creationId xmlns:a16="http://schemas.microsoft.com/office/drawing/2014/main" id="{D06F4819-1555-3545-A967-D8EBF7049917}"/>
              </a:ext>
            </a:extLst>
          </p:cNvPr>
          <p:cNvSpPr txBox="1"/>
          <p:nvPr/>
        </p:nvSpPr>
        <p:spPr>
          <a:xfrm rot="16200000">
            <a:off x="26998605" y="19324224"/>
            <a:ext cx="27062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accent1">
                    <a:lumMod val="50000"/>
                  </a:schemeClr>
                </a:solidFill>
              </a:rPr>
              <a:t>Quelle: Miami </a:t>
            </a:r>
            <a:r>
              <a:rPr lang="de-DE" dirty="0" err="1">
                <a:solidFill>
                  <a:schemeClr val="accent1">
                    <a:lumMod val="50000"/>
                  </a:schemeClr>
                </a:solidFill>
              </a:rPr>
              <a:t>Herald</a:t>
            </a:r>
            <a:r>
              <a:rPr lang="de-DE" dirty="0">
                <a:solidFill>
                  <a:schemeClr val="accent1">
                    <a:lumMod val="50000"/>
                  </a:schemeClr>
                </a:solidFill>
              </a:rPr>
              <a:t> 2015</a:t>
            </a:r>
          </a:p>
        </p:txBody>
      </p:sp>
      <p:sp>
        <p:nvSpPr>
          <p:cNvPr id="82" name="Textfeld 81">
            <a:extLst>
              <a:ext uri="{FF2B5EF4-FFF2-40B4-BE49-F238E27FC236}">
                <a16:creationId xmlns:a16="http://schemas.microsoft.com/office/drawing/2014/main" id="{B239C36D-D362-0345-BE02-97B3299BE932}"/>
              </a:ext>
            </a:extLst>
          </p:cNvPr>
          <p:cNvSpPr txBox="1"/>
          <p:nvPr/>
        </p:nvSpPr>
        <p:spPr>
          <a:xfrm rot="16200000">
            <a:off x="38631733" y="19231322"/>
            <a:ext cx="76302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chemeClr val="accent1">
                    <a:lumMod val="50000"/>
                  </a:schemeClr>
                </a:solidFill>
              </a:rPr>
              <a:t>Quelle: </a:t>
            </a:r>
            <a:r>
              <a:rPr lang="de-DE" sz="1400" dirty="0">
                <a:solidFill>
                  <a:schemeClr val="accent1">
                    <a:lumMod val="50000"/>
                  </a:schemeClr>
                </a:solidFill>
                <a:hlinkClick r:id="rId2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tp://www.mbrisingabove.com/climate-mitigation/natural-resources/beaches/renourishment/</a:t>
            </a:r>
            <a:r>
              <a:rPr lang="de-DE" sz="1400" dirty="0">
                <a:solidFill>
                  <a:schemeClr val="accent1">
                    <a:lumMod val="50000"/>
                  </a:schemeClr>
                </a:solidFill>
              </a:rPr>
              <a:t> </a:t>
            </a:r>
          </a:p>
          <a:p>
            <a:endParaRPr lang="de-DE" sz="14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3" name="Textfeld 82">
            <a:extLst>
              <a:ext uri="{FF2B5EF4-FFF2-40B4-BE49-F238E27FC236}">
                <a16:creationId xmlns:a16="http://schemas.microsoft.com/office/drawing/2014/main" id="{DEA60DE2-45EB-494E-8E12-2223413E2E94}"/>
              </a:ext>
            </a:extLst>
          </p:cNvPr>
          <p:cNvSpPr txBox="1"/>
          <p:nvPr/>
        </p:nvSpPr>
        <p:spPr>
          <a:xfrm>
            <a:off x="38367797" y="25724962"/>
            <a:ext cx="37445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accent1">
                    <a:lumMod val="50000"/>
                  </a:schemeClr>
                </a:solidFill>
              </a:rPr>
              <a:t>Quelle: Town of </a:t>
            </a:r>
            <a:r>
              <a:rPr lang="de-DE" dirty="0" err="1">
                <a:solidFill>
                  <a:schemeClr val="accent1">
                    <a:lumMod val="50000"/>
                  </a:schemeClr>
                </a:solidFill>
              </a:rPr>
              <a:t>Surfside</a:t>
            </a:r>
            <a:r>
              <a:rPr lang="de-DE" dirty="0">
                <a:solidFill>
                  <a:schemeClr val="accent1">
                    <a:lumMod val="50000"/>
                  </a:schemeClr>
                </a:solidFill>
              </a:rPr>
              <a:t>, Florida 2017</a:t>
            </a:r>
          </a:p>
        </p:txBody>
      </p:sp>
      <p:sp>
        <p:nvSpPr>
          <p:cNvPr id="84" name="Textfeld 83">
            <a:extLst>
              <a:ext uri="{FF2B5EF4-FFF2-40B4-BE49-F238E27FC236}">
                <a16:creationId xmlns:a16="http://schemas.microsoft.com/office/drawing/2014/main" id="{82E7EB0C-6721-6847-A326-3645CA6CEE90}"/>
              </a:ext>
            </a:extLst>
          </p:cNvPr>
          <p:cNvSpPr txBox="1"/>
          <p:nvPr/>
        </p:nvSpPr>
        <p:spPr>
          <a:xfrm>
            <a:off x="28592766" y="29124719"/>
            <a:ext cx="5442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accent1">
                    <a:lumMod val="50000"/>
                  </a:schemeClr>
                </a:solidFill>
              </a:rPr>
              <a:t>Quelle: </a:t>
            </a:r>
            <a:r>
              <a:rPr lang="de-DE" dirty="0">
                <a:solidFill>
                  <a:schemeClr val="accent1">
                    <a:lumMod val="50000"/>
                  </a:schemeClr>
                </a:solidFill>
                <a:hlinkClick r:id="rId2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http://www.beachapedia.org/Managed_Retreat</a:t>
            </a:r>
            <a:r>
              <a:rPr lang="de-DE" dirty="0">
                <a:solidFill>
                  <a:schemeClr val="accent1">
                    <a:lumMod val="50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340757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1057</Words>
  <Application>Microsoft Macintosh PowerPoint</Application>
  <PresentationFormat>Benutzerdefiniert</PresentationFormat>
  <Paragraphs>103</Paragraphs>
  <Slides>1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</vt:i4>
      </vt:variant>
    </vt:vector>
  </HeadingPairs>
  <TitlesOfParts>
    <vt:vector size="7" baseType="lpstr">
      <vt:lpstr>Arial</vt:lpstr>
      <vt:lpstr>Calibri</vt:lpstr>
      <vt:lpstr>Calibri Light</vt:lpstr>
      <vt:lpstr>Source Sans Pro</vt:lpstr>
      <vt:lpstr>Wingdings</vt:lpstr>
      <vt:lpstr>Office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Alena Konrad</dc:creator>
  <cp:lastModifiedBy>Alena Konrad</cp:lastModifiedBy>
  <cp:revision>81</cp:revision>
  <dcterms:created xsi:type="dcterms:W3CDTF">2020-01-29T21:46:05Z</dcterms:created>
  <dcterms:modified xsi:type="dcterms:W3CDTF">2020-02-11T21:36:13Z</dcterms:modified>
</cp:coreProperties>
</file>